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96" r:id="rId2"/>
    <p:sldId id="1125" r:id="rId3"/>
    <p:sldId id="1104" r:id="rId4"/>
    <p:sldId id="1123" r:id="rId5"/>
    <p:sldId id="1092" r:id="rId6"/>
    <p:sldId id="1109" r:id="rId7"/>
    <p:sldId id="1110" r:id="rId8"/>
    <p:sldId id="1115" r:id="rId9"/>
    <p:sldId id="1116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J" id="{F31E0841-3986-4D03-A10C-3292AF8160F7}">
          <p14:sldIdLst>
            <p14:sldId id="996"/>
            <p14:sldId id="1125"/>
            <p14:sldId id="1104"/>
            <p14:sldId id="1123"/>
            <p14:sldId id="1092"/>
            <p14:sldId id="1109"/>
            <p14:sldId id="1110"/>
            <p14:sldId id="1115"/>
            <p14:sldId id="1116"/>
          </p14:sldIdLst>
        </p14:section>
        <p14:section name="conclu" id="{9D7C9408-7471-4C5B-A0FE-EBBDCCE7A61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of Verslype (Smals)" initials="KV(" lastIdx="4" clrIdx="0">
    <p:extLst>
      <p:ext uri="{19B8F6BF-5375-455C-9EA6-DF929625EA0E}">
        <p15:presenceInfo xmlns:p15="http://schemas.microsoft.com/office/powerpoint/2012/main" userId="S::kristof.verslype@smals.be::1f4cdb5c-05e7-43cd-af12-a9f7997226f5" providerId="AD"/>
      </p:ext>
    </p:extLst>
  </p:cmAuthor>
  <p:cmAuthor id="2" name="Kristof Verslype" initials="KV" lastIdx="1" clrIdx="1">
    <p:extLst>
      <p:ext uri="{19B8F6BF-5375-455C-9EA6-DF929625EA0E}">
        <p15:presenceInfo xmlns:p15="http://schemas.microsoft.com/office/powerpoint/2012/main" userId="S::kristof.verslype@smals.be::85a757c1-15c2-4bdf-86e5-ef55f6d580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7030A0"/>
    <a:srgbClr val="00B050"/>
    <a:srgbClr val="F2F2F2"/>
    <a:srgbClr val="BE4894"/>
    <a:srgbClr val="000000"/>
    <a:srgbClr val="2597D0"/>
    <a:srgbClr val="E2F0D9"/>
    <a:srgbClr val="ED7D31"/>
    <a:srgbClr val="4472C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4" autoAdjust="0"/>
    <p:restoredTop sz="59608" autoAdjust="0"/>
  </p:normalViewPr>
  <p:slideViewPr>
    <p:cSldViewPr snapToGrid="0">
      <p:cViewPr varScale="1">
        <p:scale>
          <a:sx n="72" d="100"/>
          <a:sy n="72" d="100"/>
        </p:scale>
        <p:origin x="1762" y="82"/>
      </p:cViewPr>
      <p:guideLst/>
    </p:cSldViewPr>
  </p:slideViewPr>
  <p:outlineViewPr>
    <p:cViewPr>
      <p:scale>
        <a:sx n="33" d="100"/>
        <a:sy n="33" d="100"/>
      </p:scale>
      <p:origin x="0" y="-603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35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801A-D3B1-42C6-B06F-90F469489401}" type="datetimeFigureOut">
              <a:rPr lang="en-US" smtClean="0">
                <a:latin typeface="Calibri" panose="020F0502020204030204" pitchFamily="34" charset="0"/>
              </a:rPr>
              <a:t>19/12/2025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081E-1ACF-4679-BA48-E508BB4F8153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82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3A02FB1-DB89-4145-A051-0CF4339E9674}" type="datetimeFigureOut">
              <a:rPr lang="en-BE" smtClean="0"/>
              <a:pPr/>
              <a:t>12/19/2025</a:t>
            </a:fld>
            <a:endParaRPr lang="en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A7BEC84-9F0B-0447-ADCB-A6B027991D8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D870B10-1AFC-8CDB-CE39-D47A2A04E775}"/>
              </a:ext>
            </a:extLst>
          </p:cNvPr>
          <p:cNvSpPr>
            <a:spLocks noChangeAspect="1"/>
          </p:cNvSpPr>
          <p:nvPr/>
        </p:nvSpPr>
        <p:spPr>
          <a:xfrm>
            <a:off x="1485900" y="98612"/>
            <a:ext cx="236116" cy="6857451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16" h="6919495">
                <a:moveTo>
                  <a:pt x="0" y="0"/>
                </a:moveTo>
                <a:lnTo>
                  <a:pt x="90780" y="0"/>
                </a:lnTo>
                <a:lnTo>
                  <a:pt x="236116" y="6913439"/>
                </a:lnTo>
                <a:lnTo>
                  <a:pt x="0" y="691949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rgbClr val="BE4894"/>
              </a:gs>
              <a:gs pos="85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endParaRPr lang="en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2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2445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1E8AB-E161-08D9-289E-829887A0F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64E52-6541-DEAF-01ED-3F21F9678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A726C-E894-2ABC-8C0A-58277BA3A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2C84C-DD24-8281-A670-37170AFC3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2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979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437A0-8C96-E853-1690-91457D53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6CA233-4ED2-EF83-80B7-13A53A977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71A9C-639F-B67F-3D67-51B133EDD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0C6F3-427A-1ECC-DC43-4B714524F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3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1736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concrete case, the researcher needed access to data about citizens with MS.</a:t>
            </a:r>
          </a:p>
          <a:p>
            <a:r>
              <a:rPr lang="en-US" dirty="0"/>
              <a:t>For reasons of simplicity we make two simplifications.</a:t>
            </a:r>
          </a:p>
          <a:p>
            <a:r>
              <a:rPr lang="en-US" dirty="0"/>
              <a:t>It also aligns better with the current state of our PoC.</a:t>
            </a:r>
          </a:p>
          <a:p>
            <a:pPr marL="228600" indent="-228600">
              <a:buAutoNum type="arabicPeriod"/>
            </a:pPr>
            <a:r>
              <a:rPr lang="en-US" dirty="0"/>
              <a:t>We focus on the intersection: we assume that the researcher is interested only in data about citizens with MS AND Cancer.</a:t>
            </a:r>
          </a:p>
          <a:p>
            <a:pPr marL="228600" indent="-228600">
              <a:buAutoNum type="arabicPeriod"/>
            </a:pPr>
            <a:r>
              <a:rPr lang="en-US" dirty="0"/>
              <a:t>We assume that data holders know data under citizen identifiers</a:t>
            </a:r>
          </a:p>
          <a:p>
            <a:r>
              <a:rPr lang="en-US" dirty="0"/>
              <a:t>From there, we could in the future grow towards more realistic use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4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6990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OJ falls under the umbrella of secure multi-party computation (SMC).</a:t>
            </a:r>
          </a:p>
          <a:p>
            <a:r>
              <a:rPr lang="en-US" dirty="0"/>
              <a:t>A typical example is shown in this slide. Five colleagues want to know what their average wage is, without disclosing their exact wage/</a:t>
            </a:r>
          </a:p>
          <a:p>
            <a:r>
              <a:rPr lang="en-US" dirty="0"/>
              <a:t>Each of the colleagues downloads the SMC client, and provides his/her exact wage to the client.</a:t>
            </a:r>
          </a:p>
          <a:p>
            <a:r>
              <a:rPr lang="en-US" dirty="0"/>
              <a:t>The five clients interact with each other in a protocol that outputs the average wage to each of the colleagues.</a:t>
            </a:r>
          </a:p>
          <a:p>
            <a:r>
              <a:rPr lang="en-US" dirty="0"/>
              <a:t>No other information leaks to any of the colleagues.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5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2424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A96A-919A-D9CB-CAB6-3D5CDC22A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8797CF-F3D6-2086-154A-036149076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46FD1-7AE1-0EAB-083D-4FA310DEA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</a:t>
            </a:r>
            <a:r>
              <a:rPr lang="en-US" dirty="0" err="1"/>
              <a:t>Oblviious</a:t>
            </a:r>
            <a:r>
              <a:rPr lang="en-US" dirty="0"/>
              <a:t> Join/</a:t>
            </a:r>
            <a:r>
              <a:rPr lang="en-US" dirty="0" err="1"/>
              <a:t>LetheLink</a:t>
            </a:r>
            <a:r>
              <a:rPr lang="en-US" dirty="0"/>
              <a:t>, we do something similar:</a:t>
            </a:r>
          </a:p>
          <a:p>
            <a:r>
              <a:rPr lang="en-US" dirty="0"/>
              <a:t>Data holders and data collector install the client. The data holders give all the potentially relevant, identified data to their local client</a:t>
            </a:r>
          </a:p>
          <a:p>
            <a:r>
              <a:rPr lang="en-US" dirty="0"/>
              <a:t>The </a:t>
            </a:r>
            <a:r>
              <a:rPr lang="en-US" dirty="0" err="1"/>
              <a:t>procotol</a:t>
            </a:r>
            <a:r>
              <a:rPr lang="en-US" dirty="0"/>
              <a:t> is executed (i.e. all involved parties interact with each other)</a:t>
            </a:r>
          </a:p>
          <a:p>
            <a:r>
              <a:rPr lang="en-US" dirty="0"/>
              <a:t>Only the client of the data collector has an output after protocol execution: the pseudonymized, minimally required data. </a:t>
            </a:r>
          </a:p>
          <a:p>
            <a:r>
              <a:rPr lang="en-US" dirty="0"/>
              <a:t>The SCR would provide identified data to its client about all people who got the cancer diagnosis</a:t>
            </a:r>
          </a:p>
          <a:p>
            <a:r>
              <a:rPr lang="en-US" dirty="0"/>
              <a:t>The IMA provides identified data about citizens with MS</a:t>
            </a:r>
          </a:p>
          <a:p>
            <a:r>
              <a:rPr lang="en-US" dirty="0"/>
              <a:t>The secure environment only outputs the pseudonymized (</a:t>
            </a:r>
            <a:r>
              <a:rPr lang="en-US" dirty="0" err="1"/>
              <a:t>ie</a:t>
            </a:r>
            <a:r>
              <a:rPr lang="en-US" dirty="0"/>
              <a:t>. de-identified) data about citizens with MS and Cancer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AE707-1A01-C0D4-C00F-54851D6D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6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5164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C37D8-800F-49C4-960C-8D3B5E784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FB4E0-23BB-1B7E-1E3D-72ED4AA3A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654D4-B198-7684-08CF-164BE1189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gives a bit more detail.</a:t>
            </a:r>
          </a:p>
          <a:p>
            <a:r>
              <a:rPr lang="en-US" dirty="0"/>
              <a:t>Together with the identified data, the IMA and BCR each give a secret key as input to their local client</a:t>
            </a:r>
          </a:p>
          <a:p>
            <a:r>
              <a:rPr lang="en-US" dirty="0"/>
              <a:t>The clients of the IMA and BCR interact with each other</a:t>
            </a:r>
          </a:p>
          <a:p>
            <a:r>
              <a:rPr lang="en-US" dirty="0"/>
              <a:t>source</a:t>
            </a:r>
          </a:p>
          <a:p>
            <a:r>
              <a:rPr lang="en-US" dirty="0"/>
              <a:t>The output produced by the client of the data (aka data holder) is a set of pairs of the form (</a:t>
            </a:r>
            <a:r>
              <a:rPr lang="en-US" dirty="0" err="1"/>
              <a:t>transit_pseudonym</a:t>
            </a:r>
            <a:r>
              <a:rPr lang="en-US" dirty="0"/>
              <a:t>, </a:t>
            </a:r>
            <a:r>
              <a:rPr lang="en-US" dirty="0" err="1"/>
              <a:t>encrypted_data</a:t>
            </a:r>
            <a:r>
              <a:rPr lang="en-US" dirty="0"/>
              <a:t>) and the newly generated key.</a:t>
            </a:r>
          </a:p>
          <a:p>
            <a:r>
              <a:rPr lang="en-US" dirty="0"/>
              <a:t>The transit pseudonym replaces the identifier, </a:t>
            </a:r>
            <a:r>
              <a:rPr lang="en-US" dirty="0" err="1"/>
              <a:t>encrypted_data</a:t>
            </a:r>
            <a:r>
              <a:rPr lang="en-US" dirty="0"/>
              <a:t> is the encryption of the corresponding data given as input by the BCR to its client.</a:t>
            </a:r>
          </a:p>
          <a:p>
            <a:r>
              <a:rPr lang="en-US" dirty="0"/>
              <a:t>Note that different data holder clients outputs for the same identifier a different transit pseudonyms (indicated in the slide by a different type of mask, but with the same color).</a:t>
            </a:r>
          </a:p>
          <a:p>
            <a:r>
              <a:rPr lang="en-US" dirty="0"/>
              <a:t>This output (</a:t>
            </a:r>
            <a:r>
              <a:rPr lang="en-US" dirty="0" err="1"/>
              <a:t>transit_pseudonym-encrypted_data</a:t>
            </a:r>
            <a:r>
              <a:rPr lang="en-US" dirty="0"/>
              <a:t> couples + key) is sent to the secure environment.</a:t>
            </a:r>
          </a:p>
          <a:p>
            <a:endParaRPr lang="en-US" dirty="0"/>
          </a:p>
          <a:p>
            <a:r>
              <a:rPr lang="en-US" dirty="0"/>
              <a:t>Only after receiving a message from EACH of the data holders, the secure environment can convert transit pseudonyms into the final pseudonyms.</a:t>
            </a:r>
          </a:p>
          <a:p>
            <a:r>
              <a:rPr lang="en-US" dirty="0"/>
              <a:t>Only if a citizen is in the intersection, transit pseudonyms related to the same citizen will map to the same final pseudonym.</a:t>
            </a:r>
          </a:p>
          <a:p>
            <a:r>
              <a:rPr lang="en-US" dirty="0"/>
              <a:t>Only if a citizen is in the intersection, the corresponding data can be decrypted.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DC8B4-7BFC-5FCF-B40B-666587A47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7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72333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140EA-2CD6-622E-2C6D-10208AA01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63D478-9932-3D29-3D98-0D9C3EDCC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686CEA-1E4D-CB88-7F42-1AE84693C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 gives an intuitive idea of how the encryption and decryption work.</a:t>
            </a:r>
          </a:p>
          <a:p>
            <a:r>
              <a:rPr lang="en-US" dirty="0"/>
              <a:t>It does not talk about pseudonymization</a:t>
            </a:r>
          </a:p>
          <a:p>
            <a:endParaRPr lang="en-US" dirty="0"/>
          </a:p>
          <a:p>
            <a:r>
              <a:rPr lang="en-US" dirty="0"/>
              <a:t>Let’s take three data sources.</a:t>
            </a:r>
          </a:p>
          <a:p>
            <a:r>
              <a:rPr lang="en-US" dirty="0"/>
              <a:t>Assume that each of the three data holders has a record about a specific citizen</a:t>
            </a:r>
          </a:p>
          <a:p>
            <a:endParaRPr lang="en-US" dirty="0"/>
          </a:p>
          <a:p>
            <a:r>
              <a:rPr lang="en-US" dirty="0"/>
              <a:t>Step 1: each data holder generates for this record a fresh key</a:t>
            </a:r>
          </a:p>
          <a:p>
            <a:r>
              <a:rPr lang="en-US" dirty="0"/>
              <a:t>Step 2: each data holder splits the key in three shares (because there are three data holders)</a:t>
            </a:r>
          </a:p>
          <a:p>
            <a:r>
              <a:rPr lang="en-US" dirty="0"/>
              <a:t>Step 3: each data holders sends one key share to each of the data holders (including himself).</a:t>
            </a:r>
          </a:p>
          <a:p>
            <a:r>
              <a:rPr lang="en-US" dirty="0"/>
              <a:t>Step 4: each data holder encrypts the record with the key it generated</a:t>
            </a:r>
          </a:p>
          <a:p>
            <a:r>
              <a:rPr lang="en-US" dirty="0"/>
              <a:t>Step 5: each data holder sends the encrypted record, together with three received key shares</a:t>
            </a:r>
          </a:p>
          <a:p>
            <a:r>
              <a:rPr lang="en-US" dirty="0"/>
              <a:t>Step 6: after having received a message from each of the data holders, the secure environment can recompose the three keys</a:t>
            </a:r>
          </a:p>
          <a:p>
            <a:r>
              <a:rPr lang="en-US" dirty="0"/>
              <a:t>Step 7: the secure environments decrypts the data with these keys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EA263-C22A-2066-B308-39DCE122C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9627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0CA5-3C51-4C2E-9CBB-88B29FC2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E9DCF-8503-8EE2-B86C-0D5C228DC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0A0720-7617-5679-54FB-EF1CE7F34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now assume that data holder A and C deliver a record about that citizen to secure environment, but data holder B does not.</a:t>
            </a:r>
          </a:p>
          <a:p>
            <a:r>
              <a:rPr lang="en-US" dirty="0"/>
              <a:t>Steps 6, the </a:t>
            </a:r>
            <a:r>
              <a:rPr lang="en-US" dirty="0" err="1"/>
              <a:t>recomposition</a:t>
            </a:r>
            <a:r>
              <a:rPr lang="en-US" dirty="0"/>
              <a:t> of the keys will fail </a:t>
            </a:r>
          </a:p>
          <a:p>
            <a:r>
              <a:rPr lang="en-US" dirty="0"/>
              <a:t>As a result, the secure environment will be unable to decrypt any of the records about that citizen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CE676-62DE-783C-5D78-40F54A0AD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EC84-9F0B-0447-ADCB-A6B027991D8D}" type="slidenum">
              <a:rPr lang="en-BE" smtClean="0"/>
              <a:pPr/>
              <a:t>9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7902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CA3F-BA07-1D29-8A9A-39D561E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71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77BD7-9A7E-493C-5EA9-242050F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6A818-2791-6FBD-2E85-646D1982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142" y="5890053"/>
            <a:ext cx="1718025" cy="7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rtph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10EF3A8-EC7B-62B4-DB75-E7848C397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"/>
            <a:ext cx="12187414" cy="68542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44" y="811590"/>
            <a:ext cx="6503997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C3BD07-3D67-A749-D1E5-F235D25AF51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82747" y="2215589"/>
            <a:ext cx="65041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232140" y="1226288"/>
            <a:ext cx="1953260" cy="4293132"/>
          </a:xfrm>
          <a:prstGeom prst="roundRect">
            <a:avLst>
              <a:gd name="adj" fmla="val 11363"/>
            </a:avLst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34" y="929302"/>
            <a:ext cx="10121766" cy="659782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377B8-617E-DB12-5944-E1452DF8D8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2032" y="1816363"/>
            <a:ext cx="10123200" cy="44769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 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Donec auctor maximus </a:t>
            </a:r>
            <a:r>
              <a:rPr lang="en-GB" dirty="0" err="1"/>
              <a:t>augue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 Proin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in id ante.</a:t>
            </a:r>
          </a:p>
          <a:p>
            <a:pPr lvl="0"/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mi, et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id. Maecenas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, ac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,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at,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. In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vestibulum </a:t>
            </a:r>
            <a:r>
              <a:rPr lang="en-GB" dirty="0" err="1"/>
              <a:t>rutrum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at magna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. Maecenas </a:t>
            </a:r>
            <a:r>
              <a:rPr lang="en-GB" dirty="0" err="1"/>
              <a:t>euismod</a:t>
            </a:r>
            <a:r>
              <a:rPr lang="en-GB" dirty="0"/>
              <a:t> lorem at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, a dictum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34" y="706891"/>
            <a:ext cx="10121766" cy="659782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9FFADD-6929-17F6-1C36-3EFC637140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32034" y="1907999"/>
            <a:ext cx="4760204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9FFADD-6929-17F6-1C36-3EFC637140A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56443" y="1907999"/>
            <a:ext cx="4781279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72" y="504000"/>
            <a:ext cx="10184328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2DCD-44D4-AD24-E72E-3E19F3E9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72" y="2995412"/>
            <a:ext cx="3007892" cy="4412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6A6B700-3CBE-FA1E-2665-258CDF960E6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2222567" y="1908000"/>
            <a:ext cx="901700" cy="901700"/>
          </a:xfrm>
          <a:prstGeom prst="round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716AAE0-8B33-29F9-9CF8-099F77A9AACB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810786" y="1908000"/>
            <a:ext cx="901700" cy="901700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CC61ADF-8B8A-19D4-3223-94BD643CA17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99005" y="1908000"/>
            <a:ext cx="901700" cy="901700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B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2AF25C-E34A-0395-F1CF-00BF9E9BF9C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169471" y="3663941"/>
            <a:ext cx="3007892" cy="220535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50F8A8-C733-B654-C55A-819DA575AD0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57691" y="2995411"/>
            <a:ext cx="3007892" cy="4412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2137E1E-6AF6-3BB0-069C-091F52CC220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345910" y="2995411"/>
            <a:ext cx="3007892" cy="4412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0120C1-B114-D05B-865B-96B2CFF9E0F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757691" y="3663941"/>
            <a:ext cx="3007892" cy="220535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DDED613-669A-2C91-6658-5E1ED27EC09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8345909" y="3663941"/>
            <a:ext cx="3007892" cy="220535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1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72" y="504000"/>
            <a:ext cx="10184328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D4616-3D64-8321-C30E-B87D3D856F7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69470" y="1907998"/>
            <a:ext cx="49248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D84B9C-1066-1901-9DE6-2980D94DD66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427270" y="1908000"/>
            <a:ext cx="4926529" cy="17999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B60167-DE0C-2ECC-EA49-14D5BC7D3A1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1169470" y="4094621"/>
            <a:ext cx="49248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83F173-25C1-B2F7-E283-18E6B54DF136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27270" y="4094621"/>
            <a:ext cx="4926529" cy="17778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text + vert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618" y="2918376"/>
            <a:ext cx="6064901" cy="1171424"/>
          </a:xfrm>
        </p:spPr>
        <p:txBody>
          <a:bodyPr>
            <a:noAutofit/>
          </a:bodyPr>
          <a:lstStyle>
            <a:lvl1pPr algn="r">
              <a:defRPr sz="32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F5282B-056D-3705-BAE2-92F25F5980F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857600" y="527405"/>
            <a:ext cx="4610502" cy="2519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D57521-B168-5744-51D9-603BA258C8F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743300" y="527404"/>
            <a:ext cx="4611600" cy="252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6EAB50-1510-076E-5F50-9D0B6A6B07A3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1857673" y="3373753"/>
            <a:ext cx="4610502" cy="2519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9314C2-F7D4-CA93-E21D-6B19B8E09752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6743300" y="3374621"/>
            <a:ext cx="4611600" cy="252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472" y="568239"/>
            <a:ext cx="10184328" cy="1171424"/>
          </a:xfrm>
        </p:spPr>
        <p:txBody>
          <a:bodyPr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Aanbevelingen</a:t>
            </a:r>
            <a:r>
              <a:rPr lang="en-GB" dirty="0"/>
              <a:t> / conseils </a:t>
            </a:r>
            <a:r>
              <a:rPr lang="en-GB" dirty="0" err="1"/>
              <a:t>spéciaux</a:t>
            </a:r>
            <a:r>
              <a:rPr lang="en-GB" dirty="0"/>
              <a:t> Webex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49B35-3197-7188-160E-B738DA4E9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382" y="2127736"/>
            <a:ext cx="343080" cy="349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15E0B-79D3-E7DE-F0EF-7F73EB189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89" y="2900339"/>
            <a:ext cx="326398" cy="326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06A37-F931-0E83-F07C-ED97C69060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594" y="3690409"/>
            <a:ext cx="290849" cy="25990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D3118-109C-5422-E514-A176BE32EB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614" y="5184463"/>
            <a:ext cx="341054" cy="313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AA9B2E-21BC-1C84-9DE7-AF5616C636F2}"/>
              </a:ext>
            </a:extLst>
          </p:cNvPr>
          <p:cNvSpPr txBox="1"/>
          <p:nvPr userDrawn="1"/>
        </p:nvSpPr>
        <p:spPr>
          <a:xfrm>
            <a:off x="1988648" y="2094542"/>
            <a:ext cx="694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Gelieve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uw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micro op “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mute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 te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zetten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Veuillez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mettre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votre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micro sur “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mute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A096C-6A78-F898-B972-19A7156EC6C5}"/>
              </a:ext>
            </a:extLst>
          </p:cNvPr>
          <p:cNvSpPr txBox="1"/>
          <p:nvPr userDrawn="1"/>
        </p:nvSpPr>
        <p:spPr>
          <a:xfrm>
            <a:off x="1988648" y="2856754"/>
            <a:ext cx="694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Gelieve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uw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webcam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uit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te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zetten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Veuillez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éteindre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votre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webcam.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C53D8-7903-E72B-669E-0FD8E442C0CF}"/>
              </a:ext>
            </a:extLst>
          </p:cNvPr>
          <p:cNvSpPr txBox="1"/>
          <p:nvPr userDrawn="1"/>
        </p:nvSpPr>
        <p:spPr>
          <a:xfrm>
            <a:off x="1988647" y="3618966"/>
            <a:ext cx="88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Problemen met het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geluid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Klik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 op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“Switch Audio ”, “Disconnect”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reconnect via  “Use Computer Audio’.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Problèmes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de son 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Cliquez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sur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“Switch Audio ”, “Disconnect” et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reconnectez-vous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avec “Use Computer Audio’.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B95C77-E863-B55E-4B3F-A86BC15DE8CC}"/>
              </a:ext>
            </a:extLst>
          </p:cNvPr>
          <p:cNvSpPr txBox="1"/>
          <p:nvPr userDrawn="1"/>
        </p:nvSpPr>
        <p:spPr>
          <a:xfrm>
            <a:off x="1988646" y="4536964"/>
            <a:ext cx="956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Problemen met het headset?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Klik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 op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“Speaker and Microphone settings”,  doe de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testen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met het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juiste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type headset.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Problèmes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de casque 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Cliquez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sur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“Speaker and Microphone settings”, </a:t>
            </a:r>
            <a:r>
              <a:rPr lang="en-GB" sz="12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faites</a:t>
            </a:r>
            <a:r>
              <a:rPr lang="en-GB" sz="1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les tests avec le type correct de </a:t>
            </a:r>
            <a:r>
              <a:rPr lang="en-GB" sz="12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casque</a:t>
            </a:r>
            <a:r>
              <a:rPr lang="en-GB" sz="1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EC661-B56B-5138-4B2E-C5E1E6F6E7D5}"/>
              </a:ext>
            </a:extLst>
          </p:cNvPr>
          <p:cNvSpPr txBox="1"/>
          <p:nvPr userDrawn="1"/>
        </p:nvSpPr>
        <p:spPr>
          <a:xfrm>
            <a:off x="1988647" y="5143388"/>
            <a:ext cx="800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Vragen? 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Stel ze in de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groepchat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(Everyone). We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behandelen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ze aan het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einde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van de webinar.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fr-FR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Des questions ? </a:t>
            </a:r>
            <a:r>
              <a:rPr lang="fr-FR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Posez-les via le chat de groupe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(Everyone).</a:t>
            </a:r>
            <a:r>
              <a:rPr lang="fr-FR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Nous les traiterons à la fin du webinaire.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F9817D-777D-4813-9516-45B5FC874A1C}"/>
              </a:ext>
            </a:extLst>
          </p:cNvPr>
          <p:cNvGrpSpPr/>
          <p:nvPr userDrawn="1"/>
        </p:nvGrpSpPr>
        <p:grpSpPr>
          <a:xfrm>
            <a:off x="1521288" y="4367097"/>
            <a:ext cx="349459" cy="455963"/>
            <a:chOff x="9092543" y="3660863"/>
            <a:chExt cx="739638" cy="965055"/>
          </a:xfrm>
          <a:solidFill>
            <a:srgbClr val="005A9C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7B53C4-9291-4C16-FF4A-F3C2957ED801}"/>
                </a:ext>
              </a:extLst>
            </p:cNvPr>
            <p:cNvGrpSpPr/>
            <p:nvPr/>
          </p:nvGrpSpPr>
          <p:grpSpPr>
            <a:xfrm>
              <a:off x="9092543" y="3660863"/>
              <a:ext cx="739638" cy="411702"/>
              <a:chOff x="10433987" y="3580960"/>
              <a:chExt cx="911682" cy="451922"/>
            </a:xfrm>
            <a:grpFill/>
          </p:grpSpPr>
          <p:sp>
            <p:nvSpPr>
              <p:cNvPr id="39" name="Freeform: Shape 86">
                <a:extLst>
                  <a:ext uri="{FF2B5EF4-FFF2-40B4-BE49-F238E27FC236}">
                    <a16:creationId xmlns:a16="http://schemas.microsoft.com/office/drawing/2014/main" id="{810C80E0-AFE1-2688-1A3D-264E51E81762}"/>
                  </a:ext>
                </a:extLst>
              </p:cNvPr>
              <p:cNvSpPr/>
              <p:nvPr/>
            </p:nvSpPr>
            <p:spPr>
              <a:xfrm>
                <a:off x="10433987" y="3580960"/>
                <a:ext cx="911682" cy="451762"/>
              </a:xfrm>
              <a:custGeom>
                <a:avLst/>
                <a:gdLst>
                  <a:gd name="connsiteX0" fmla="*/ 455841 w 911682"/>
                  <a:gd name="connsiteY0" fmla="*/ 62955 h 451762"/>
                  <a:gd name="connsiteX1" fmla="*/ 841193 w 911682"/>
                  <a:gd name="connsiteY1" fmla="*/ 377026 h 451762"/>
                  <a:gd name="connsiteX2" fmla="*/ 848727 w 911682"/>
                  <a:gd name="connsiteY2" fmla="*/ 451762 h 451762"/>
                  <a:gd name="connsiteX3" fmla="*/ 818305 w 911682"/>
                  <a:gd name="connsiteY3" fmla="*/ 451762 h 451762"/>
                  <a:gd name="connsiteX4" fmla="*/ 811389 w 911682"/>
                  <a:gd name="connsiteY4" fmla="*/ 383157 h 451762"/>
                  <a:gd name="connsiteX5" fmla="*/ 455841 w 911682"/>
                  <a:gd name="connsiteY5" fmla="*/ 93377 h 451762"/>
                  <a:gd name="connsiteX6" fmla="*/ 100293 w 911682"/>
                  <a:gd name="connsiteY6" fmla="*/ 383157 h 451762"/>
                  <a:gd name="connsiteX7" fmla="*/ 93377 w 911682"/>
                  <a:gd name="connsiteY7" fmla="*/ 451762 h 451762"/>
                  <a:gd name="connsiteX8" fmla="*/ 62955 w 911682"/>
                  <a:gd name="connsiteY8" fmla="*/ 451762 h 451762"/>
                  <a:gd name="connsiteX9" fmla="*/ 70489 w 911682"/>
                  <a:gd name="connsiteY9" fmla="*/ 377026 h 451762"/>
                  <a:gd name="connsiteX10" fmla="*/ 455841 w 911682"/>
                  <a:gd name="connsiteY10" fmla="*/ 62955 h 451762"/>
                  <a:gd name="connsiteX11" fmla="*/ 455841 w 911682"/>
                  <a:gd name="connsiteY11" fmla="*/ 0 h 451762"/>
                  <a:gd name="connsiteX12" fmla="*/ 902869 w 911682"/>
                  <a:gd name="connsiteY12" fmla="*/ 364338 h 451762"/>
                  <a:gd name="connsiteX13" fmla="*/ 911682 w 911682"/>
                  <a:gd name="connsiteY13" fmla="*/ 451762 h 451762"/>
                  <a:gd name="connsiteX14" fmla="*/ 876198 w 911682"/>
                  <a:gd name="connsiteY14" fmla="*/ 451762 h 451762"/>
                  <a:gd name="connsiteX15" fmla="*/ 868106 w 911682"/>
                  <a:gd name="connsiteY15" fmla="*/ 371489 h 451762"/>
                  <a:gd name="connsiteX16" fmla="*/ 455841 w 911682"/>
                  <a:gd name="connsiteY16" fmla="*/ 35484 h 451762"/>
                  <a:gd name="connsiteX17" fmla="*/ 43576 w 911682"/>
                  <a:gd name="connsiteY17" fmla="*/ 371489 h 451762"/>
                  <a:gd name="connsiteX18" fmla="*/ 35484 w 911682"/>
                  <a:gd name="connsiteY18" fmla="*/ 451762 h 451762"/>
                  <a:gd name="connsiteX19" fmla="*/ 0 w 911682"/>
                  <a:gd name="connsiteY19" fmla="*/ 451762 h 451762"/>
                  <a:gd name="connsiteX20" fmla="*/ 8813 w 911682"/>
                  <a:gd name="connsiteY20" fmla="*/ 364338 h 451762"/>
                  <a:gd name="connsiteX21" fmla="*/ 455841 w 911682"/>
                  <a:gd name="connsiteY21" fmla="*/ 0 h 45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682" h="451762">
                    <a:moveTo>
                      <a:pt x="455841" y="62955"/>
                    </a:moveTo>
                    <a:cubicBezTo>
                      <a:pt x="645923" y="62955"/>
                      <a:pt x="804515" y="197786"/>
                      <a:pt x="841193" y="377026"/>
                    </a:cubicBezTo>
                    <a:lnTo>
                      <a:pt x="848727" y="451762"/>
                    </a:lnTo>
                    <a:lnTo>
                      <a:pt x="818305" y="451762"/>
                    </a:lnTo>
                    <a:lnTo>
                      <a:pt x="811389" y="383157"/>
                    </a:lnTo>
                    <a:cubicBezTo>
                      <a:pt x="777548" y="217780"/>
                      <a:pt x="631223" y="93377"/>
                      <a:pt x="455841" y="93377"/>
                    </a:cubicBezTo>
                    <a:cubicBezTo>
                      <a:pt x="280460" y="93377"/>
                      <a:pt x="134134" y="217780"/>
                      <a:pt x="100293" y="383157"/>
                    </a:cubicBezTo>
                    <a:lnTo>
                      <a:pt x="93377" y="451762"/>
                    </a:lnTo>
                    <a:lnTo>
                      <a:pt x="62955" y="451762"/>
                    </a:lnTo>
                    <a:lnTo>
                      <a:pt x="70489" y="377026"/>
                    </a:lnTo>
                    <a:cubicBezTo>
                      <a:pt x="107167" y="197786"/>
                      <a:pt x="265759" y="62955"/>
                      <a:pt x="455841" y="62955"/>
                    </a:cubicBezTo>
                    <a:close/>
                    <a:moveTo>
                      <a:pt x="455841" y="0"/>
                    </a:moveTo>
                    <a:cubicBezTo>
                      <a:pt x="676346" y="0"/>
                      <a:pt x="860320" y="156411"/>
                      <a:pt x="902869" y="364338"/>
                    </a:cubicBezTo>
                    <a:lnTo>
                      <a:pt x="911682" y="451762"/>
                    </a:lnTo>
                    <a:lnTo>
                      <a:pt x="876198" y="451762"/>
                    </a:lnTo>
                    <a:lnTo>
                      <a:pt x="868106" y="371489"/>
                    </a:lnTo>
                    <a:cubicBezTo>
                      <a:pt x="828866" y="179732"/>
                      <a:pt x="659199" y="35484"/>
                      <a:pt x="455841" y="35484"/>
                    </a:cubicBezTo>
                    <a:cubicBezTo>
                      <a:pt x="252483" y="35484"/>
                      <a:pt x="82816" y="179732"/>
                      <a:pt x="43576" y="371489"/>
                    </a:cubicBezTo>
                    <a:lnTo>
                      <a:pt x="35484" y="451762"/>
                    </a:lnTo>
                    <a:lnTo>
                      <a:pt x="0" y="451762"/>
                    </a:lnTo>
                    <a:lnTo>
                      <a:pt x="8813" y="364338"/>
                    </a:lnTo>
                    <a:cubicBezTo>
                      <a:pt x="51362" y="156411"/>
                      <a:pt x="235336" y="0"/>
                      <a:pt x="455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BFF6A7A-DCC7-C2F4-ABB6-BE977C6F7D90}"/>
                  </a:ext>
                </a:extLst>
              </p:cNvPr>
              <p:cNvSpPr/>
              <p:nvPr/>
            </p:nvSpPr>
            <p:spPr>
              <a:xfrm rot="10800000" flipV="1">
                <a:off x="10439849" y="4001307"/>
                <a:ext cx="9144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D39D5DE-E96E-6617-ED02-E05FE005E1A8}"/>
                  </a:ext>
                </a:extLst>
              </p:cNvPr>
              <p:cNvSpPr/>
              <p:nvPr/>
            </p:nvSpPr>
            <p:spPr>
              <a:xfrm rot="10800000" flipV="1">
                <a:off x="11251059" y="4001307"/>
                <a:ext cx="9144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841573-0221-659B-EA2A-B4418FF7D6E6}"/>
                </a:ext>
              </a:extLst>
            </p:cNvPr>
            <p:cNvSpPr/>
            <p:nvPr/>
          </p:nvSpPr>
          <p:spPr>
            <a:xfrm rot="16200000" flipV="1">
              <a:off x="9027479" y="4146868"/>
              <a:ext cx="208255" cy="287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55A2B6-F4AC-32AE-6B8B-653EDEDCEF71}"/>
                </a:ext>
              </a:extLst>
            </p:cNvPr>
            <p:cNvSpPr/>
            <p:nvPr/>
          </p:nvSpPr>
          <p:spPr>
            <a:xfrm rot="16200000" flipV="1">
              <a:off x="9686053" y="4146868"/>
              <a:ext cx="208255" cy="287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69B569-109C-99DA-7FE3-F75A57D98F4A}"/>
                </a:ext>
              </a:extLst>
            </p:cNvPr>
            <p:cNvGrpSpPr/>
            <p:nvPr/>
          </p:nvGrpSpPr>
          <p:grpSpPr>
            <a:xfrm>
              <a:off x="9117361" y="4124731"/>
              <a:ext cx="157279" cy="265554"/>
              <a:chOff x="10465991" y="4111053"/>
              <a:chExt cx="172644" cy="291496"/>
            </a:xfrm>
            <a:grpFill/>
          </p:grpSpPr>
          <p:sp>
            <p:nvSpPr>
              <p:cNvPr id="35" name="Freeform: Shape 82">
                <a:extLst>
                  <a:ext uri="{FF2B5EF4-FFF2-40B4-BE49-F238E27FC236}">
                    <a16:creationId xmlns:a16="http://schemas.microsoft.com/office/drawing/2014/main" id="{61068D40-730F-DB8F-1FDE-68CC2C35E8FF}"/>
                  </a:ext>
                </a:extLst>
              </p:cNvPr>
              <p:cNvSpPr/>
              <p:nvPr/>
            </p:nvSpPr>
            <p:spPr>
              <a:xfrm>
                <a:off x="10465991" y="4111053"/>
                <a:ext cx="172644" cy="291496"/>
              </a:xfrm>
              <a:custGeom>
                <a:avLst/>
                <a:gdLst>
                  <a:gd name="connsiteX0" fmla="*/ 86321 w 172644"/>
                  <a:gd name="connsiteY0" fmla="*/ 30795 h 291496"/>
                  <a:gd name="connsiteX1" fmla="*/ 30008 w 172644"/>
                  <a:gd name="connsiteY1" fmla="*/ 87108 h 291496"/>
                  <a:gd name="connsiteX2" fmla="*/ 30008 w 172644"/>
                  <a:gd name="connsiteY2" fmla="*/ 204386 h 291496"/>
                  <a:gd name="connsiteX3" fmla="*/ 86321 w 172644"/>
                  <a:gd name="connsiteY3" fmla="*/ 260699 h 291496"/>
                  <a:gd name="connsiteX4" fmla="*/ 86320 w 172644"/>
                  <a:gd name="connsiteY4" fmla="*/ 260700 h 291496"/>
                  <a:gd name="connsiteX5" fmla="*/ 142633 w 172644"/>
                  <a:gd name="connsiteY5" fmla="*/ 204387 h 291496"/>
                  <a:gd name="connsiteX6" fmla="*/ 142634 w 172644"/>
                  <a:gd name="connsiteY6" fmla="*/ 87108 h 291496"/>
                  <a:gd name="connsiteX7" fmla="*/ 86321 w 172644"/>
                  <a:gd name="connsiteY7" fmla="*/ 30795 h 291496"/>
                  <a:gd name="connsiteX8" fmla="*/ 86322 w 172644"/>
                  <a:gd name="connsiteY8" fmla="*/ 0 h 291496"/>
                  <a:gd name="connsiteX9" fmla="*/ 172644 w 172644"/>
                  <a:gd name="connsiteY9" fmla="*/ 86322 h 291496"/>
                  <a:gd name="connsiteX10" fmla="*/ 172643 w 172644"/>
                  <a:gd name="connsiteY10" fmla="*/ 205174 h 291496"/>
                  <a:gd name="connsiteX11" fmla="*/ 86321 w 172644"/>
                  <a:gd name="connsiteY11" fmla="*/ 291496 h 291496"/>
                  <a:gd name="connsiteX12" fmla="*/ 86322 w 172644"/>
                  <a:gd name="connsiteY12" fmla="*/ 291495 h 291496"/>
                  <a:gd name="connsiteX13" fmla="*/ 0 w 172644"/>
                  <a:gd name="connsiteY13" fmla="*/ 205173 h 291496"/>
                  <a:gd name="connsiteX14" fmla="*/ 0 w 172644"/>
                  <a:gd name="connsiteY14" fmla="*/ 86322 h 291496"/>
                  <a:gd name="connsiteX15" fmla="*/ 86322 w 172644"/>
                  <a:gd name="connsiteY15" fmla="*/ 0 h 29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644" h="291496">
                    <a:moveTo>
                      <a:pt x="86321" y="30795"/>
                    </a:moveTo>
                    <a:cubicBezTo>
                      <a:pt x="55220" y="30795"/>
                      <a:pt x="30008" y="56007"/>
                      <a:pt x="30008" y="87108"/>
                    </a:cubicBezTo>
                    <a:lnTo>
                      <a:pt x="30008" y="204386"/>
                    </a:lnTo>
                    <a:cubicBezTo>
                      <a:pt x="30008" y="235487"/>
                      <a:pt x="55220" y="260699"/>
                      <a:pt x="86321" y="260699"/>
                    </a:cubicBezTo>
                    <a:lnTo>
                      <a:pt x="86320" y="260700"/>
                    </a:lnTo>
                    <a:cubicBezTo>
                      <a:pt x="117421" y="260700"/>
                      <a:pt x="142633" y="235488"/>
                      <a:pt x="142633" y="204387"/>
                    </a:cubicBezTo>
                    <a:cubicBezTo>
                      <a:pt x="142633" y="165294"/>
                      <a:pt x="142634" y="126201"/>
                      <a:pt x="142634" y="87108"/>
                    </a:cubicBezTo>
                    <a:cubicBezTo>
                      <a:pt x="142634" y="56007"/>
                      <a:pt x="117422" y="30795"/>
                      <a:pt x="86321" y="30795"/>
                    </a:cubicBezTo>
                    <a:close/>
                    <a:moveTo>
                      <a:pt x="86322" y="0"/>
                    </a:moveTo>
                    <a:cubicBezTo>
                      <a:pt x="133996" y="0"/>
                      <a:pt x="172644" y="38648"/>
                      <a:pt x="172644" y="86322"/>
                    </a:cubicBezTo>
                    <a:cubicBezTo>
                      <a:pt x="172644" y="125939"/>
                      <a:pt x="172643" y="165557"/>
                      <a:pt x="172643" y="205174"/>
                    </a:cubicBezTo>
                    <a:cubicBezTo>
                      <a:pt x="172643" y="252848"/>
                      <a:pt x="133995" y="291496"/>
                      <a:pt x="86321" y="291496"/>
                    </a:cubicBezTo>
                    <a:lnTo>
                      <a:pt x="86322" y="291495"/>
                    </a:lnTo>
                    <a:cubicBezTo>
                      <a:pt x="38648" y="291495"/>
                      <a:pt x="0" y="252847"/>
                      <a:pt x="0" y="205173"/>
                    </a:cubicBezTo>
                    <a:lnTo>
                      <a:pt x="0" y="86322"/>
                    </a:lnTo>
                    <a:cubicBezTo>
                      <a:pt x="0" y="38648"/>
                      <a:pt x="38648" y="0"/>
                      <a:pt x="863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9B24390-88C4-635E-46D5-0DBB3A4D991F}"/>
                  </a:ext>
                </a:extLst>
              </p:cNvPr>
              <p:cNvSpPr/>
              <p:nvPr/>
            </p:nvSpPr>
            <p:spPr>
              <a:xfrm rot="10800000" flipV="1">
                <a:off x="10481629" y="4177627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B79797F-8449-B41D-288C-235B6F796F3C}"/>
                  </a:ext>
                </a:extLst>
              </p:cNvPr>
              <p:cNvSpPr/>
              <p:nvPr/>
            </p:nvSpPr>
            <p:spPr>
              <a:xfrm rot="10800000" flipV="1">
                <a:off x="10481629" y="4244088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8E4BF07-4CFB-9794-8117-21C7B4B17C0E}"/>
                  </a:ext>
                </a:extLst>
              </p:cNvPr>
              <p:cNvSpPr/>
              <p:nvPr/>
            </p:nvSpPr>
            <p:spPr>
              <a:xfrm rot="10800000" flipV="1">
                <a:off x="10481629" y="4310353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CF5E30-9691-7324-B82A-40199F827BDC}"/>
                </a:ext>
              </a:extLst>
            </p:cNvPr>
            <p:cNvGrpSpPr/>
            <p:nvPr/>
          </p:nvGrpSpPr>
          <p:grpSpPr>
            <a:xfrm>
              <a:off x="9647201" y="4124731"/>
              <a:ext cx="157279" cy="265554"/>
              <a:chOff x="10465991" y="4111053"/>
              <a:chExt cx="172644" cy="291496"/>
            </a:xfrm>
            <a:grpFill/>
          </p:grpSpPr>
          <p:sp>
            <p:nvSpPr>
              <p:cNvPr id="25" name="Freeform: Shape 78">
                <a:extLst>
                  <a:ext uri="{FF2B5EF4-FFF2-40B4-BE49-F238E27FC236}">
                    <a16:creationId xmlns:a16="http://schemas.microsoft.com/office/drawing/2014/main" id="{B4573F95-4CB8-C0D5-7C6B-45697A664B86}"/>
                  </a:ext>
                </a:extLst>
              </p:cNvPr>
              <p:cNvSpPr/>
              <p:nvPr/>
            </p:nvSpPr>
            <p:spPr>
              <a:xfrm>
                <a:off x="10465991" y="4111053"/>
                <a:ext cx="172644" cy="291496"/>
              </a:xfrm>
              <a:custGeom>
                <a:avLst/>
                <a:gdLst>
                  <a:gd name="connsiteX0" fmla="*/ 86321 w 172644"/>
                  <a:gd name="connsiteY0" fmla="*/ 30795 h 291496"/>
                  <a:gd name="connsiteX1" fmla="*/ 30008 w 172644"/>
                  <a:gd name="connsiteY1" fmla="*/ 87108 h 291496"/>
                  <a:gd name="connsiteX2" fmla="*/ 30008 w 172644"/>
                  <a:gd name="connsiteY2" fmla="*/ 204386 h 291496"/>
                  <a:gd name="connsiteX3" fmla="*/ 86321 w 172644"/>
                  <a:gd name="connsiteY3" fmla="*/ 260699 h 291496"/>
                  <a:gd name="connsiteX4" fmla="*/ 86320 w 172644"/>
                  <a:gd name="connsiteY4" fmla="*/ 260700 h 291496"/>
                  <a:gd name="connsiteX5" fmla="*/ 142633 w 172644"/>
                  <a:gd name="connsiteY5" fmla="*/ 204387 h 291496"/>
                  <a:gd name="connsiteX6" fmla="*/ 142634 w 172644"/>
                  <a:gd name="connsiteY6" fmla="*/ 87108 h 291496"/>
                  <a:gd name="connsiteX7" fmla="*/ 86321 w 172644"/>
                  <a:gd name="connsiteY7" fmla="*/ 30795 h 291496"/>
                  <a:gd name="connsiteX8" fmla="*/ 86322 w 172644"/>
                  <a:gd name="connsiteY8" fmla="*/ 0 h 291496"/>
                  <a:gd name="connsiteX9" fmla="*/ 172644 w 172644"/>
                  <a:gd name="connsiteY9" fmla="*/ 86322 h 291496"/>
                  <a:gd name="connsiteX10" fmla="*/ 172643 w 172644"/>
                  <a:gd name="connsiteY10" fmla="*/ 205174 h 291496"/>
                  <a:gd name="connsiteX11" fmla="*/ 86321 w 172644"/>
                  <a:gd name="connsiteY11" fmla="*/ 291496 h 291496"/>
                  <a:gd name="connsiteX12" fmla="*/ 86322 w 172644"/>
                  <a:gd name="connsiteY12" fmla="*/ 291495 h 291496"/>
                  <a:gd name="connsiteX13" fmla="*/ 0 w 172644"/>
                  <a:gd name="connsiteY13" fmla="*/ 205173 h 291496"/>
                  <a:gd name="connsiteX14" fmla="*/ 0 w 172644"/>
                  <a:gd name="connsiteY14" fmla="*/ 86322 h 291496"/>
                  <a:gd name="connsiteX15" fmla="*/ 86322 w 172644"/>
                  <a:gd name="connsiteY15" fmla="*/ 0 h 29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644" h="291496">
                    <a:moveTo>
                      <a:pt x="86321" y="30795"/>
                    </a:moveTo>
                    <a:cubicBezTo>
                      <a:pt x="55220" y="30795"/>
                      <a:pt x="30008" y="56007"/>
                      <a:pt x="30008" y="87108"/>
                    </a:cubicBezTo>
                    <a:lnTo>
                      <a:pt x="30008" y="204386"/>
                    </a:lnTo>
                    <a:cubicBezTo>
                      <a:pt x="30008" y="235487"/>
                      <a:pt x="55220" y="260699"/>
                      <a:pt x="86321" y="260699"/>
                    </a:cubicBezTo>
                    <a:lnTo>
                      <a:pt x="86320" y="260700"/>
                    </a:lnTo>
                    <a:cubicBezTo>
                      <a:pt x="117421" y="260700"/>
                      <a:pt x="142633" y="235488"/>
                      <a:pt x="142633" y="204387"/>
                    </a:cubicBezTo>
                    <a:cubicBezTo>
                      <a:pt x="142633" y="165294"/>
                      <a:pt x="142634" y="126201"/>
                      <a:pt x="142634" y="87108"/>
                    </a:cubicBezTo>
                    <a:cubicBezTo>
                      <a:pt x="142634" y="56007"/>
                      <a:pt x="117422" y="30795"/>
                      <a:pt x="86321" y="30795"/>
                    </a:cubicBezTo>
                    <a:close/>
                    <a:moveTo>
                      <a:pt x="86322" y="0"/>
                    </a:moveTo>
                    <a:cubicBezTo>
                      <a:pt x="133996" y="0"/>
                      <a:pt x="172644" y="38648"/>
                      <a:pt x="172644" y="86322"/>
                    </a:cubicBezTo>
                    <a:cubicBezTo>
                      <a:pt x="172644" y="125939"/>
                      <a:pt x="172643" y="165557"/>
                      <a:pt x="172643" y="205174"/>
                    </a:cubicBezTo>
                    <a:cubicBezTo>
                      <a:pt x="172643" y="252848"/>
                      <a:pt x="133995" y="291496"/>
                      <a:pt x="86321" y="291496"/>
                    </a:cubicBezTo>
                    <a:lnTo>
                      <a:pt x="86322" y="291495"/>
                    </a:lnTo>
                    <a:cubicBezTo>
                      <a:pt x="38648" y="291495"/>
                      <a:pt x="0" y="252847"/>
                      <a:pt x="0" y="205173"/>
                    </a:cubicBezTo>
                    <a:lnTo>
                      <a:pt x="0" y="86322"/>
                    </a:lnTo>
                    <a:cubicBezTo>
                      <a:pt x="0" y="38648"/>
                      <a:pt x="38648" y="0"/>
                      <a:pt x="863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9B7309-13F2-83CC-38EC-044FC2721BB8}"/>
                  </a:ext>
                </a:extLst>
              </p:cNvPr>
              <p:cNvSpPr/>
              <p:nvPr/>
            </p:nvSpPr>
            <p:spPr>
              <a:xfrm rot="10800000" flipV="1">
                <a:off x="10481629" y="4177627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1D25F8-D860-0C65-7BEC-7F7CD7533871}"/>
                  </a:ext>
                </a:extLst>
              </p:cNvPr>
              <p:cNvSpPr/>
              <p:nvPr/>
            </p:nvSpPr>
            <p:spPr>
              <a:xfrm rot="10800000" flipV="1">
                <a:off x="10481629" y="4244088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B314ADB-97AE-9986-FD38-FB85F785129E}"/>
                  </a:ext>
                </a:extLst>
              </p:cNvPr>
              <p:cNvSpPr/>
              <p:nvPr/>
            </p:nvSpPr>
            <p:spPr>
              <a:xfrm rot="10800000" flipV="1">
                <a:off x="10481629" y="4310353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085E9E8C-FE05-2676-B2FA-69C72F38474A}"/>
                </a:ext>
              </a:extLst>
            </p:cNvPr>
            <p:cNvSpPr/>
            <p:nvPr/>
          </p:nvSpPr>
          <p:spPr>
            <a:xfrm rot="6718767">
              <a:off x="9257940" y="4048043"/>
              <a:ext cx="552014" cy="537732"/>
            </a:xfrm>
            <a:prstGeom prst="blockArc">
              <a:avLst>
                <a:gd name="adj1" fmla="val 14720155"/>
                <a:gd name="adj2" fmla="val 20491737"/>
                <a:gd name="adj3" fmla="val 53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77">
              <a:extLst>
                <a:ext uri="{FF2B5EF4-FFF2-40B4-BE49-F238E27FC236}">
                  <a16:creationId xmlns:a16="http://schemas.microsoft.com/office/drawing/2014/main" id="{E853BBD3-0C48-6691-F47E-CB1F35E3033C}"/>
                </a:ext>
              </a:extLst>
            </p:cNvPr>
            <p:cNvSpPr/>
            <p:nvPr/>
          </p:nvSpPr>
          <p:spPr>
            <a:xfrm rot="5400000">
              <a:off x="9410029" y="4502000"/>
              <a:ext cx="92186" cy="155649"/>
            </a:xfrm>
            <a:custGeom>
              <a:avLst/>
              <a:gdLst>
                <a:gd name="connsiteX0" fmla="*/ 86321 w 172644"/>
                <a:gd name="connsiteY0" fmla="*/ 30795 h 291496"/>
                <a:gd name="connsiteX1" fmla="*/ 30008 w 172644"/>
                <a:gd name="connsiteY1" fmla="*/ 87108 h 291496"/>
                <a:gd name="connsiteX2" fmla="*/ 30008 w 172644"/>
                <a:gd name="connsiteY2" fmla="*/ 204386 h 291496"/>
                <a:gd name="connsiteX3" fmla="*/ 86321 w 172644"/>
                <a:gd name="connsiteY3" fmla="*/ 260699 h 291496"/>
                <a:gd name="connsiteX4" fmla="*/ 86320 w 172644"/>
                <a:gd name="connsiteY4" fmla="*/ 260700 h 291496"/>
                <a:gd name="connsiteX5" fmla="*/ 142633 w 172644"/>
                <a:gd name="connsiteY5" fmla="*/ 204387 h 291496"/>
                <a:gd name="connsiteX6" fmla="*/ 142634 w 172644"/>
                <a:gd name="connsiteY6" fmla="*/ 87108 h 291496"/>
                <a:gd name="connsiteX7" fmla="*/ 86321 w 172644"/>
                <a:gd name="connsiteY7" fmla="*/ 30795 h 291496"/>
                <a:gd name="connsiteX8" fmla="*/ 86322 w 172644"/>
                <a:gd name="connsiteY8" fmla="*/ 0 h 291496"/>
                <a:gd name="connsiteX9" fmla="*/ 172644 w 172644"/>
                <a:gd name="connsiteY9" fmla="*/ 86322 h 291496"/>
                <a:gd name="connsiteX10" fmla="*/ 172643 w 172644"/>
                <a:gd name="connsiteY10" fmla="*/ 205174 h 291496"/>
                <a:gd name="connsiteX11" fmla="*/ 86321 w 172644"/>
                <a:gd name="connsiteY11" fmla="*/ 291496 h 291496"/>
                <a:gd name="connsiteX12" fmla="*/ 86322 w 172644"/>
                <a:gd name="connsiteY12" fmla="*/ 291495 h 291496"/>
                <a:gd name="connsiteX13" fmla="*/ 0 w 172644"/>
                <a:gd name="connsiteY13" fmla="*/ 205173 h 291496"/>
                <a:gd name="connsiteX14" fmla="*/ 0 w 172644"/>
                <a:gd name="connsiteY14" fmla="*/ 86322 h 291496"/>
                <a:gd name="connsiteX15" fmla="*/ 86322 w 172644"/>
                <a:gd name="connsiteY15" fmla="*/ 0 h 2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644" h="291496">
                  <a:moveTo>
                    <a:pt x="86321" y="30795"/>
                  </a:moveTo>
                  <a:cubicBezTo>
                    <a:pt x="55220" y="30795"/>
                    <a:pt x="30008" y="56007"/>
                    <a:pt x="30008" y="87108"/>
                  </a:cubicBezTo>
                  <a:lnTo>
                    <a:pt x="30008" y="204386"/>
                  </a:lnTo>
                  <a:cubicBezTo>
                    <a:pt x="30008" y="235487"/>
                    <a:pt x="55220" y="260699"/>
                    <a:pt x="86321" y="260699"/>
                  </a:cubicBezTo>
                  <a:lnTo>
                    <a:pt x="86320" y="260700"/>
                  </a:lnTo>
                  <a:cubicBezTo>
                    <a:pt x="117421" y="260700"/>
                    <a:pt x="142633" y="235488"/>
                    <a:pt x="142633" y="204387"/>
                  </a:cubicBezTo>
                  <a:cubicBezTo>
                    <a:pt x="142633" y="165294"/>
                    <a:pt x="142634" y="126201"/>
                    <a:pt x="142634" y="87108"/>
                  </a:cubicBezTo>
                  <a:cubicBezTo>
                    <a:pt x="142634" y="56007"/>
                    <a:pt x="117422" y="30795"/>
                    <a:pt x="86321" y="30795"/>
                  </a:cubicBezTo>
                  <a:close/>
                  <a:moveTo>
                    <a:pt x="86322" y="0"/>
                  </a:moveTo>
                  <a:cubicBezTo>
                    <a:pt x="133996" y="0"/>
                    <a:pt x="172644" y="38648"/>
                    <a:pt x="172644" y="86322"/>
                  </a:cubicBezTo>
                  <a:cubicBezTo>
                    <a:pt x="172644" y="125939"/>
                    <a:pt x="172643" y="165557"/>
                    <a:pt x="172643" y="205174"/>
                  </a:cubicBezTo>
                  <a:cubicBezTo>
                    <a:pt x="172643" y="252848"/>
                    <a:pt x="133995" y="291496"/>
                    <a:pt x="86321" y="291496"/>
                  </a:cubicBezTo>
                  <a:lnTo>
                    <a:pt x="86322" y="291495"/>
                  </a:lnTo>
                  <a:cubicBezTo>
                    <a:pt x="38648" y="291495"/>
                    <a:pt x="0" y="252847"/>
                    <a:pt x="0" y="205173"/>
                  </a:cubicBezTo>
                  <a:lnTo>
                    <a:pt x="0" y="86322"/>
                  </a:lnTo>
                  <a:cubicBezTo>
                    <a:pt x="0" y="38648"/>
                    <a:pt x="38648" y="0"/>
                    <a:pt x="8632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CA3F-BA07-1D29-8A9A-39D561E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71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77BD7-9A7E-493C-5EA9-242050F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6A818-2791-6FBD-2E85-646D1982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142" y="5890053"/>
            <a:ext cx="1718025" cy="7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CA3F-BA07-1D29-8A9A-39D561E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71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77BD7-9A7E-493C-5EA9-242050F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08EC5D-396E-FA15-0277-EA0D5B1EA8BB}"/>
              </a:ext>
            </a:extLst>
          </p:cNvPr>
          <p:cNvCxnSpPr>
            <a:cxnSpLocks/>
          </p:cNvCxnSpPr>
          <p:nvPr userDrawn="1"/>
        </p:nvCxnSpPr>
        <p:spPr>
          <a:xfrm>
            <a:off x="5114260" y="3338625"/>
            <a:ext cx="2083982" cy="0"/>
          </a:xfrm>
          <a:prstGeom prst="line">
            <a:avLst/>
          </a:prstGeom>
          <a:ln w="38100">
            <a:solidFill>
              <a:srgbClr val="BE4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6A818-2791-6FBD-2E85-646D1982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142" y="5890053"/>
            <a:ext cx="1718025" cy="7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110A0B-17B8-2513-7A71-86F57BD348E1}"/>
              </a:ext>
            </a:extLst>
          </p:cNvPr>
          <p:cNvSpPr/>
          <p:nvPr userDrawn="1"/>
        </p:nvSpPr>
        <p:spPr>
          <a:xfrm>
            <a:off x="-33867" y="0"/>
            <a:ext cx="1822028" cy="6858000"/>
          </a:xfrm>
          <a:custGeom>
            <a:avLst/>
            <a:gdLst>
              <a:gd name="connsiteX0" fmla="*/ 0 w 1932675"/>
              <a:gd name="connsiteY0" fmla="*/ 0 h 6988497"/>
              <a:gd name="connsiteX1" fmla="*/ 1932675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136809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348476 w 1932675"/>
              <a:gd name="connsiteY1" fmla="*/ 8466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675" h="6988497">
                <a:moveTo>
                  <a:pt x="0" y="0"/>
                </a:moveTo>
                <a:lnTo>
                  <a:pt x="1348476" y="8466"/>
                </a:lnTo>
                <a:lnTo>
                  <a:pt x="1932675" y="6988497"/>
                </a:lnTo>
                <a:lnTo>
                  <a:pt x="0" y="69884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8000">
                <a:srgbClr val="4C6AC6"/>
              </a:gs>
              <a:gs pos="3000">
                <a:srgbClr val="BE4894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1683" y="623462"/>
            <a:ext cx="5886650" cy="670245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0494" y="1995588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47197F-9804-E9BB-5B82-FFBA2198431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331683" y="2010798"/>
            <a:ext cx="5561950" cy="3257379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6382" y="-2667"/>
            <a:ext cx="4341117" cy="6861810"/>
          </a:xfrm>
          <a:custGeom>
            <a:avLst/>
            <a:gdLst>
              <a:gd name="connsiteX0" fmla="*/ 0 w 4366644"/>
              <a:gd name="connsiteY0" fmla="*/ 0 h 6858000"/>
              <a:gd name="connsiteX1" fmla="*/ 4366644 w 4366644"/>
              <a:gd name="connsiteY1" fmla="*/ 0 h 6858000"/>
              <a:gd name="connsiteX2" fmla="*/ 4366644 w 4366644"/>
              <a:gd name="connsiteY2" fmla="*/ 6858000 h 6858000"/>
              <a:gd name="connsiteX3" fmla="*/ 0 w 4366644"/>
              <a:gd name="connsiteY3" fmla="*/ 6858000 h 6858000"/>
              <a:gd name="connsiteX4" fmla="*/ 0 w 4366644"/>
              <a:gd name="connsiteY4" fmla="*/ 0 h 6858000"/>
              <a:gd name="connsiteX0" fmla="*/ 100584 w 4366644"/>
              <a:gd name="connsiteY0" fmla="*/ 18288 h 6858000"/>
              <a:gd name="connsiteX1" fmla="*/ 4366644 w 4366644"/>
              <a:gd name="connsiteY1" fmla="*/ 0 h 6858000"/>
              <a:gd name="connsiteX2" fmla="*/ 4366644 w 4366644"/>
              <a:gd name="connsiteY2" fmla="*/ 6858000 h 6858000"/>
              <a:gd name="connsiteX3" fmla="*/ 0 w 4366644"/>
              <a:gd name="connsiteY3" fmla="*/ 6858000 h 6858000"/>
              <a:gd name="connsiteX4" fmla="*/ 100584 w 4366644"/>
              <a:gd name="connsiteY4" fmla="*/ 18288 h 6858000"/>
              <a:gd name="connsiteX0" fmla="*/ 0 w 4266060"/>
              <a:gd name="connsiteY0" fmla="*/ 18288 h 6876288"/>
              <a:gd name="connsiteX1" fmla="*/ 4266060 w 4266060"/>
              <a:gd name="connsiteY1" fmla="*/ 0 h 6876288"/>
              <a:gd name="connsiteX2" fmla="*/ 4266060 w 4266060"/>
              <a:gd name="connsiteY2" fmla="*/ 6858000 h 6876288"/>
              <a:gd name="connsiteX3" fmla="*/ 128016 w 4266060"/>
              <a:gd name="connsiteY3" fmla="*/ 6876288 h 6876288"/>
              <a:gd name="connsiteX4" fmla="*/ 0 w 4266060"/>
              <a:gd name="connsiteY4" fmla="*/ 18288 h 6876288"/>
              <a:gd name="connsiteX0" fmla="*/ 0 w 4293492"/>
              <a:gd name="connsiteY0" fmla="*/ 18288 h 6876288"/>
              <a:gd name="connsiteX1" fmla="*/ 4293492 w 4293492"/>
              <a:gd name="connsiteY1" fmla="*/ 0 h 6876288"/>
              <a:gd name="connsiteX2" fmla="*/ 4293492 w 4293492"/>
              <a:gd name="connsiteY2" fmla="*/ 6858000 h 6876288"/>
              <a:gd name="connsiteX3" fmla="*/ 155448 w 4293492"/>
              <a:gd name="connsiteY3" fmla="*/ 6876288 h 6876288"/>
              <a:gd name="connsiteX4" fmla="*/ 0 w 4293492"/>
              <a:gd name="connsiteY4" fmla="*/ 18288 h 6876288"/>
              <a:gd name="connsiteX0" fmla="*/ 0 w 4278252"/>
              <a:gd name="connsiteY0" fmla="*/ 0 h 6877050"/>
              <a:gd name="connsiteX1" fmla="*/ 4278252 w 4278252"/>
              <a:gd name="connsiteY1" fmla="*/ 762 h 6877050"/>
              <a:gd name="connsiteX2" fmla="*/ 4278252 w 4278252"/>
              <a:gd name="connsiteY2" fmla="*/ 6858762 h 6877050"/>
              <a:gd name="connsiteX3" fmla="*/ 140208 w 4278252"/>
              <a:gd name="connsiteY3" fmla="*/ 6877050 h 6877050"/>
              <a:gd name="connsiteX4" fmla="*/ 0 w 4278252"/>
              <a:gd name="connsiteY4" fmla="*/ 0 h 6877050"/>
              <a:gd name="connsiteX0" fmla="*/ 0 w 4278252"/>
              <a:gd name="connsiteY0" fmla="*/ 0 h 6858762"/>
              <a:gd name="connsiteX1" fmla="*/ 4278252 w 4278252"/>
              <a:gd name="connsiteY1" fmla="*/ 762 h 6858762"/>
              <a:gd name="connsiteX2" fmla="*/ 4278252 w 4278252"/>
              <a:gd name="connsiteY2" fmla="*/ 6858762 h 6858762"/>
              <a:gd name="connsiteX3" fmla="*/ 144018 w 4278252"/>
              <a:gd name="connsiteY3" fmla="*/ 6858000 h 6858762"/>
              <a:gd name="connsiteX4" fmla="*/ 0 w 4278252"/>
              <a:gd name="connsiteY4" fmla="*/ 0 h 6858762"/>
              <a:gd name="connsiteX0" fmla="*/ 0 w 4341117"/>
              <a:gd name="connsiteY0" fmla="*/ 0 h 6860667"/>
              <a:gd name="connsiteX1" fmla="*/ 4341117 w 4341117"/>
              <a:gd name="connsiteY1" fmla="*/ 2667 h 6860667"/>
              <a:gd name="connsiteX2" fmla="*/ 4341117 w 4341117"/>
              <a:gd name="connsiteY2" fmla="*/ 6860667 h 6860667"/>
              <a:gd name="connsiteX3" fmla="*/ 206883 w 4341117"/>
              <a:gd name="connsiteY3" fmla="*/ 6859905 h 6860667"/>
              <a:gd name="connsiteX4" fmla="*/ 0 w 4341117"/>
              <a:gd name="connsiteY4" fmla="*/ 0 h 6860667"/>
              <a:gd name="connsiteX0" fmla="*/ 0 w 4341117"/>
              <a:gd name="connsiteY0" fmla="*/ 0 h 6861810"/>
              <a:gd name="connsiteX1" fmla="*/ 4341117 w 4341117"/>
              <a:gd name="connsiteY1" fmla="*/ 2667 h 6861810"/>
              <a:gd name="connsiteX2" fmla="*/ 4341117 w 4341117"/>
              <a:gd name="connsiteY2" fmla="*/ 6860667 h 6861810"/>
              <a:gd name="connsiteX3" fmla="*/ 153543 w 4341117"/>
              <a:gd name="connsiteY3" fmla="*/ 6861810 h 6861810"/>
              <a:gd name="connsiteX4" fmla="*/ 0 w 4341117"/>
              <a:gd name="connsiteY4" fmla="*/ 0 h 686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117" h="6861810">
                <a:moveTo>
                  <a:pt x="0" y="0"/>
                </a:moveTo>
                <a:lnTo>
                  <a:pt x="4341117" y="2667"/>
                </a:lnTo>
                <a:lnTo>
                  <a:pt x="4341117" y="6860667"/>
                </a:lnTo>
                <a:lnTo>
                  <a:pt x="153543" y="686181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150" y="504000"/>
            <a:ext cx="5886650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47197F-9804-E9BB-5B82-FFBA2198431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467150" y="1907999"/>
            <a:ext cx="58860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4875" y="993098"/>
            <a:ext cx="5257800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style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6078A4-3A88-58DF-DCED-BEDD8BFA4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84873" y="1822939"/>
            <a:ext cx="52596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84027" y="1308017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left + text + d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86110A0B-17B8-2513-7A71-86F57BD348E1}"/>
              </a:ext>
            </a:extLst>
          </p:cNvPr>
          <p:cNvSpPr/>
          <p:nvPr userDrawn="1"/>
        </p:nvSpPr>
        <p:spPr>
          <a:xfrm>
            <a:off x="-33867" y="0"/>
            <a:ext cx="1822028" cy="6858000"/>
          </a:xfrm>
          <a:custGeom>
            <a:avLst/>
            <a:gdLst>
              <a:gd name="connsiteX0" fmla="*/ 0 w 1932675"/>
              <a:gd name="connsiteY0" fmla="*/ 0 h 6988497"/>
              <a:gd name="connsiteX1" fmla="*/ 1932675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136809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348476 w 1932675"/>
              <a:gd name="connsiteY1" fmla="*/ 8466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675" h="6988497">
                <a:moveTo>
                  <a:pt x="0" y="0"/>
                </a:moveTo>
                <a:lnTo>
                  <a:pt x="1348476" y="8466"/>
                </a:lnTo>
                <a:lnTo>
                  <a:pt x="1932675" y="6988497"/>
                </a:lnTo>
                <a:lnTo>
                  <a:pt x="0" y="69884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8000">
                <a:srgbClr val="4C6AC6"/>
              </a:gs>
              <a:gs pos="3000">
                <a:srgbClr val="BE4894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6518" y="780961"/>
            <a:ext cx="5746282" cy="1027519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B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73517F-534E-B437-F5E6-C32FE81095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26518" y="260091"/>
            <a:ext cx="3401547" cy="5208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800" b="0" i="0">
                <a:solidFill>
                  <a:srgbClr val="BE4894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9FFADD-6929-17F6-1C36-3EFC637140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211412" y="1907999"/>
            <a:ext cx="61380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7266" y="1995587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52" y="1046683"/>
            <a:ext cx="5886650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47197F-9804-E9BB-5B82-FFBA2198431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015652" y="2450682"/>
            <a:ext cx="58860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412223" y="1308017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cs typeface="Calibri" panose="020F0502020204030204" pitchFamily="34" charset="0"/>
              </a:rPr>
              <a:t>10 October 2024</a:t>
            </a:r>
            <a:endParaRPr lang="en-BE" dirty="0"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1662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6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esktop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B1B8C9A-6DD0-488B-C1FC-27CD3B210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" y="1861"/>
            <a:ext cx="12187414" cy="6854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44" y="811590"/>
            <a:ext cx="5263117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C3BD07-3D67-A749-D1E5-F235D25AF51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82747" y="2215589"/>
            <a:ext cx="52632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80520" y="1226289"/>
            <a:ext cx="3912781" cy="2232838"/>
          </a:xfrm>
          <a:prstGeom prst="roundRect">
            <a:avLst>
              <a:gd name="adj" fmla="val 0"/>
            </a:avLst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5C893-879A-190E-4CDF-B55D4DB9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01F33-C81A-D28C-2CB3-3F447364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E757-ED17-9153-6440-901FA6DA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>
                <a:latin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D273E-E0C5-9D37-5872-1DD25D031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eHealth Blind Pseudonymisation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DF80-DF64-D909-A537-E8C61746C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4124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93" r:id="rId3"/>
    <p:sldLayoutId id="2147483692" r:id="rId4"/>
    <p:sldLayoutId id="2147483650" r:id="rId5"/>
    <p:sldLayoutId id="2147483667" r:id="rId6"/>
    <p:sldLayoutId id="2147483669" r:id="rId7"/>
    <p:sldLayoutId id="2147483691" r:id="rId8"/>
    <p:sldLayoutId id="2147483670" r:id="rId9"/>
    <p:sldLayoutId id="2147483671" r:id="rId10"/>
    <p:sldLayoutId id="2147483666" r:id="rId11"/>
    <p:sldLayoutId id="2147483694" r:id="rId12"/>
    <p:sldLayoutId id="2147483682" r:id="rId13"/>
    <p:sldLayoutId id="2147483686" r:id="rId14"/>
    <p:sldLayoutId id="2147483687" r:id="rId15"/>
    <p:sldLayoutId id="214748368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13.png"/><Relationship Id="rId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3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AFB005-C99A-4D27-AE65-264F106E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093" y="2130846"/>
            <a:ext cx="6379533" cy="1298154"/>
          </a:xfrm>
        </p:spPr>
        <p:txBody>
          <a:bodyPr/>
          <a:lstStyle/>
          <a:p>
            <a:r>
              <a:rPr lang="en-US" dirty="0"/>
              <a:t>Oblivious Join - Concept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4084E-0A14-4943-89B4-DD30A72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300" y="6175589"/>
            <a:ext cx="449816" cy="365125"/>
          </a:xfrm>
        </p:spPr>
        <p:txBody>
          <a:bodyPr/>
          <a:lstStyle/>
          <a:p>
            <a:fld id="{A40E584E-541A-3948-AA01-9DB5F057134D}" type="slidenum">
              <a:rPr lang="en-BE" smtClean="0"/>
              <a:pPr/>
              <a:t>1</a:t>
            </a:fld>
            <a:endParaRPr lang="en-BE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BE960CE-21B5-43DD-AFC0-1F2D7D240E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8B42DD3-51D2-63ED-B1C4-809B261A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860" y="6175589"/>
            <a:ext cx="980440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924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A0C90-D059-3171-F839-1BC2D4E2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AE4E4-EA65-6848-F31B-DE0531E4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584E-541A-3948-AA01-9DB5F057134D}" type="slidenum">
              <a:rPr lang="en-BE" smtClean="0"/>
              <a:pPr/>
              <a:t>2</a:t>
            </a:fld>
            <a:endParaRPr lang="en-BE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4ED74F3-A3C4-4860-0042-CB003273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860" y="6175589"/>
            <a:ext cx="980440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31A509-2B7E-48D7-4E38-862E87893EC1}"/>
              </a:ext>
            </a:extLst>
          </p:cNvPr>
          <p:cNvSpPr/>
          <p:nvPr/>
        </p:nvSpPr>
        <p:spPr>
          <a:xfrm>
            <a:off x="6269316" y="202505"/>
            <a:ext cx="5728715" cy="647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C50A30-1E47-F45F-807C-F41D1414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37" y="88334"/>
            <a:ext cx="4916845" cy="635376"/>
          </a:xfrm>
        </p:spPr>
        <p:txBody>
          <a:bodyPr/>
          <a:lstStyle/>
          <a:p>
            <a:r>
              <a:rPr lang="en-US" sz="3600" dirty="0"/>
              <a:t>Concrete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4B1223-8843-F436-F112-B144EF965B61}"/>
              </a:ext>
            </a:extLst>
          </p:cNvPr>
          <p:cNvSpPr txBox="1"/>
          <p:nvPr/>
        </p:nvSpPr>
        <p:spPr>
          <a:xfrm>
            <a:off x="117956" y="5355899"/>
            <a:ext cx="59925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Data </a:t>
            </a:r>
            <a:r>
              <a:rPr lang="en-US" sz="2800" b="1" dirty="0" err="1">
                <a:solidFill>
                  <a:schemeClr val="accent1"/>
                </a:solidFill>
              </a:rPr>
              <a:t>minimisation</a:t>
            </a:r>
            <a:r>
              <a:rPr lang="en-US" sz="2800" b="1" dirty="0">
                <a:solidFill>
                  <a:schemeClr val="accent1"/>
                </a:solidFill>
              </a:rPr>
              <a:t> challenge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How can BCR deliver only records about MS patients without learning who has MS?</a:t>
            </a:r>
            <a:endParaRPr lang="nl-N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5B71843-9501-C058-A7B7-A16494A45781}"/>
              </a:ext>
            </a:extLst>
          </p:cNvPr>
          <p:cNvSpPr/>
          <p:nvPr/>
        </p:nvSpPr>
        <p:spPr>
          <a:xfrm>
            <a:off x="863958" y="813461"/>
            <a:ext cx="4701704" cy="1642301"/>
          </a:xfrm>
          <a:prstGeom prst="roundRect">
            <a:avLst>
              <a:gd name="adj" fmla="val 574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Research question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Do MS patients who take medications with the molecule teriflunomide or alemtuzumab have an increased cancer risk compared to MS patients treated with other medications?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7866FFD-8A4D-011E-149A-5D3EF6194022}"/>
              </a:ext>
            </a:extLst>
          </p:cNvPr>
          <p:cNvSpPr/>
          <p:nvPr/>
        </p:nvSpPr>
        <p:spPr>
          <a:xfrm>
            <a:off x="863958" y="2793341"/>
            <a:ext cx="4701704" cy="2290394"/>
          </a:xfrm>
          <a:prstGeom prst="roundRect">
            <a:avLst>
              <a:gd name="adj" fmla="val 574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</a:rPr>
              <a:t>Involved citizens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AB9390-0B7E-E04B-DD7C-E4EC7B900F82}"/>
              </a:ext>
            </a:extLst>
          </p:cNvPr>
          <p:cNvGrpSpPr/>
          <p:nvPr/>
        </p:nvGrpSpPr>
        <p:grpSpPr>
          <a:xfrm>
            <a:off x="1868325" y="3222915"/>
            <a:ext cx="2899562" cy="959577"/>
            <a:chOff x="9086490" y="2377983"/>
            <a:chExt cx="2899562" cy="9595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85BF13-26AA-D24D-5BCA-FA5DC00151D3}"/>
                </a:ext>
              </a:extLst>
            </p:cNvPr>
            <p:cNvGrpSpPr/>
            <p:nvPr/>
          </p:nvGrpSpPr>
          <p:grpSpPr>
            <a:xfrm>
              <a:off x="9086490" y="2377983"/>
              <a:ext cx="2899562" cy="959577"/>
              <a:chOff x="3099686" y="2893088"/>
              <a:chExt cx="2899562" cy="95957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CDAB8E5-09CB-6F00-20ED-18A6426E18C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67183" y="3048000"/>
                <a:ext cx="2040625" cy="804665"/>
                <a:chOff x="3593961" y="2794586"/>
                <a:chExt cx="2300514" cy="90714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89F765A-05DC-F57A-43BF-F6B0B963840D}"/>
                    </a:ext>
                  </a:extLst>
                </p:cNvPr>
                <p:cNvSpPr/>
                <p:nvPr/>
              </p:nvSpPr>
              <p:spPr>
                <a:xfrm>
                  <a:off x="4384989" y="2801846"/>
                  <a:ext cx="1509486" cy="89988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0C72BFD-A975-BE83-DC46-4988F22851C9}"/>
                    </a:ext>
                  </a:extLst>
                </p:cNvPr>
                <p:cNvSpPr/>
                <p:nvPr/>
              </p:nvSpPr>
              <p:spPr>
                <a:xfrm>
                  <a:off x="3593961" y="2794586"/>
                  <a:ext cx="1509486" cy="899885"/>
                </a:xfrm>
                <a:prstGeom prst="ellipse">
                  <a:avLst/>
                </a:prstGeom>
                <a:solidFill>
                  <a:srgbClr val="00B050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DB0D3A-38A1-8471-E779-2CE561F303D0}"/>
                  </a:ext>
                </a:extLst>
              </p:cNvPr>
              <p:cNvSpPr txBox="1"/>
              <p:nvPr/>
            </p:nvSpPr>
            <p:spPr>
              <a:xfrm>
                <a:off x="3099686" y="2893088"/>
                <a:ext cx="495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b="1">
                    <a:solidFill>
                      <a:schemeClr val="tx2"/>
                    </a:solidFill>
                  </a:rPr>
                  <a:t>MS</a:t>
                </a:r>
                <a:endParaRPr lang="nl-NL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3ED88E-C281-68CB-D36A-9650B46E4C72}"/>
                  </a:ext>
                </a:extLst>
              </p:cNvPr>
              <p:cNvSpPr txBox="1"/>
              <p:nvPr/>
            </p:nvSpPr>
            <p:spPr>
              <a:xfrm>
                <a:off x="5162159" y="2893088"/>
                <a:ext cx="837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Cancer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30341A-8436-2E4D-06A5-5BB7B0654E21}"/>
                </a:ext>
              </a:extLst>
            </p:cNvPr>
            <p:cNvSpPr/>
            <p:nvPr/>
          </p:nvSpPr>
          <p:spPr>
            <a:xfrm>
              <a:off x="10055653" y="2539335"/>
              <a:ext cx="1338959" cy="798225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9" name="Picture 2" descr="Researcher icons for free download | Freepik">
            <a:extLst>
              <a:ext uri="{FF2B5EF4-FFF2-40B4-BE49-F238E27FC236}">
                <a16:creationId xmlns:a16="http://schemas.microsoft.com/office/drawing/2014/main" id="{1FC0C421-A2E1-0205-60CB-1091150B6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42" y="5908193"/>
            <a:ext cx="648035" cy="64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4773DCC2-DBBD-00E3-D4B0-E3A60F8CD731}"/>
              </a:ext>
            </a:extLst>
          </p:cNvPr>
          <p:cNvSpPr/>
          <p:nvPr/>
        </p:nvSpPr>
        <p:spPr>
          <a:xfrm rot="5400000">
            <a:off x="8938370" y="4024806"/>
            <a:ext cx="307777" cy="35717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27A6C9C-DD46-4567-34AF-3E7762392525}"/>
              </a:ext>
            </a:extLst>
          </p:cNvPr>
          <p:cNvGrpSpPr/>
          <p:nvPr/>
        </p:nvGrpSpPr>
        <p:grpSpPr>
          <a:xfrm>
            <a:off x="7998176" y="3069589"/>
            <a:ext cx="3999856" cy="774564"/>
            <a:chOff x="7996188" y="1927284"/>
            <a:chExt cx="3999856" cy="7745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1427C40-6701-48E7-3C6F-930073A6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798456" y="2199834"/>
              <a:ext cx="556826" cy="502014"/>
            </a:xfrm>
            <a:prstGeom prst="rect">
              <a:avLst/>
            </a:prstGeom>
          </p:spPr>
        </p:pic>
        <p:sp>
          <p:nvSpPr>
            <p:cNvPr id="29" name="Arrow: Bent-Up 28">
              <a:extLst>
                <a:ext uri="{FF2B5EF4-FFF2-40B4-BE49-F238E27FC236}">
                  <a16:creationId xmlns:a16="http://schemas.microsoft.com/office/drawing/2014/main" id="{ADCFB4B2-EFFF-E157-074E-3040F495F2B6}"/>
                </a:ext>
              </a:extLst>
            </p:cNvPr>
            <p:cNvSpPr/>
            <p:nvPr/>
          </p:nvSpPr>
          <p:spPr>
            <a:xfrm rot="5400000">
              <a:off x="7979489" y="1943983"/>
              <a:ext cx="701147" cy="667749"/>
            </a:xfrm>
            <a:prstGeom prst="bent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Bent-Up 32">
              <a:extLst>
                <a:ext uri="{FF2B5EF4-FFF2-40B4-BE49-F238E27FC236}">
                  <a16:creationId xmlns:a16="http://schemas.microsoft.com/office/drawing/2014/main" id="{35F2E44B-CF2C-7D67-9BE6-96BB979A8239}"/>
                </a:ext>
              </a:extLst>
            </p:cNvPr>
            <p:cNvSpPr/>
            <p:nvPr/>
          </p:nvSpPr>
          <p:spPr>
            <a:xfrm rot="5400000" flipV="1">
              <a:off x="9474026" y="1943058"/>
              <a:ext cx="701147" cy="669600"/>
            </a:xfrm>
            <a:prstGeom prst="bentUp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194B873-B3F4-78BE-2A02-53A5D2523563}"/>
                </a:ext>
              </a:extLst>
            </p:cNvPr>
            <p:cNvSpPr txBox="1"/>
            <p:nvPr/>
          </p:nvSpPr>
          <p:spPr>
            <a:xfrm>
              <a:off x="10142448" y="1980304"/>
              <a:ext cx="1853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Cancer data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About MS patients</a:t>
              </a:r>
            </a:p>
          </p:txBody>
        </p:sp>
      </p:grp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7ED312C7-3D8E-7387-534E-DD4D0F8EFF71}"/>
              </a:ext>
            </a:extLst>
          </p:cNvPr>
          <p:cNvSpPr/>
          <p:nvPr/>
        </p:nvSpPr>
        <p:spPr>
          <a:xfrm rot="5400000">
            <a:off x="8882549" y="5488674"/>
            <a:ext cx="419420" cy="33156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1232C5-CCC7-B988-C57C-615466E744BD}"/>
              </a:ext>
            </a:extLst>
          </p:cNvPr>
          <p:cNvSpPr txBox="1"/>
          <p:nvPr/>
        </p:nvSpPr>
        <p:spPr>
          <a:xfrm>
            <a:off x="9165810" y="5517086"/>
            <a:ext cx="147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Controlled access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F205FAF-91E0-772F-CBC9-4447A3603624}"/>
              </a:ext>
            </a:extLst>
          </p:cNvPr>
          <p:cNvSpPr txBox="1"/>
          <p:nvPr/>
        </p:nvSpPr>
        <p:spPr>
          <a:xfrm>
            <a:off x="7702816" y="3771875"/>
            <a:ext cx="277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De-identification &amp; linkage process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AC96C7-EECB-CD06-2C25-E11A6D1CDBA2}"/>
              </a:ext>
            </a:extLst>
          </p:cNvPr>
          <p:cNvGrpSpPr/>
          <p:nvPr/>
        </p:nvGrpSpPr>
        <p:grpSpPr>
          <a:xfrm>
            <a:off x="8045899" y="4386038"/>
            <a:ext cx="2092721" cy="993700"/>
            <a:chOff x="7901047" y="3139593"/>
            <a:chExt cx="2092721" cy="9937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857ADCF-374B-F41A-EF85-8D9D275C467B}"/>
                </a:ext>
              </a:extLst>
            </p:cNvPr>
            <p:cNvGrpSpPr/>
            <p:nvPr/>
          </p:nvGrpSpPr>
          <p:grpSpPr>
            <a:xfrm>
              <a:off x="7901047" y="3139593"/>
              <a:ext cx="2092721" cy="993700"/>
              <a:chOff x="8421910" y="3049181"/>
              <a:chExt cx="1456920" cy="9937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A079B7-37C7-6BD7-6233-570B33DCA146}"/>
                  </a:ext>
                </a:extLst>
              </p:cNvPr>
              <p:cNvSpPr/>
              <p:nvPr/>
            </p:nvSpPr>
            <p:spPr>
              <a:xfrm>
                <a:off x="8422838" y="3079858"/>
                <a:ext cx="1455992" cy="96302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A182A8-0F5F-49BA-4680-CA40E4C46738}"/>
                  </a:ext>
                </a:extLst>
              </p:cNvPr>
              <p:cNvSpPr txBox="1"/>
              <p:nvPr/>
            </p:nvSpPr>
            <p:spPr>
              <a:xfrm>
                <a:off x="8421910" y="3049181"/>
                <a:ext cx="1456920" cy="369332"/>
              </a:xfrm>
              <a:prstGeom prst="rect">
                <a:avLst/>
              </a:prstGeom>
              <a:solidFill>
                <a:srgbClr val="548235"/>
              </a:solidFill>
              <a:ln w="25400">
                <a:solidFill>
                  <a:srgbClr val="54823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Anon/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Pseudon</a:t>
                </a:r>
                <a:r>
                  <a:rPr lang="en-US" b="1" dirty="0">
                    <a:solidFill>
                      <a:schemeClr val="bg1"/>
                    </a:solidFill>
                  </a:rPr>
                  <a:t>. TTP</a:t>
                </a: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FF0654D6-EBF1-A970-04AD-A2597360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14" y="3711374"/>
              <a:ext cx="258646" cy="270000"/>
            </a:xfrm>
            <a:prstGeom prst="rect">
              <a:avLst/>
            </a:prstGeom>
          </p:spPr>
        </p:pic>
        <p:pic>
          <p:nvPicPr>
            <p:cNvPr id="65" name="Picture 2">
              <a:extLst>
                <a:ext uri="{FF2B5EF4-FFF2-40B4-BE49-F238E27FC236}">
                  <a16:creationId xmlns:a16="http://schemas.microsoft.com/office/drawing/2014/main" id="{F5256EF7-3C5D-652B-460C-1D5F84902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987" y="3666374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2E1391C-C2D8-ECF4-B534-6B9B2DF936EA}"/>
                </a:ext>
              </a:extLst>
            </p:cNvPr>
            <p:cNvGrpSpPr/>
            <p:nvPr/>
          </p:nvGrpSpPr>
          <p:grpSpPr>
            <a:xfrm>
              <a:off x="9015015" y="3669419"/>
              <a:ext cx="898712" cy="360000"/>
              <a:chOff x="9532890" y="3669892"/>
              <a:chExt cx="898712" cy="360000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5B2A2969-AA2A-406C-E7D4-F70D1E7AD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7317" y="3714892"/>
                <a:ext cx="258646" cy="27000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9CAD093-E91D-B9B9-C07D-123CF597F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956" y="3714892"/>
                <a:ext cx="258646" cy="270000"/>
              </a:xfrm>
              <a:prstGeom prst="rect">
                <a:avLst/>
              </a:prstGeom>
            </p:spPr>
          </p:pic>
          <p:pic>
            <p:nvPicPr>
              <p:cNvPr id="85" name="Picture 2">
                <a:extLst>
                  <a:ext uri="{FF2B5EF4-FFF2-40B4-BE49-F238E27FC236}">
                    <a16:creationId xmlns:a16="http://schemas.microsoft.com/office/drawing/2014/main" id="{30312F29-80BD-8176-2C5D-6C9CF161E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32890" y="3669892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9AE65768-B379-C343-2BA4-657C1BB1F08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7773" y="3592247"/>
            <a:ext cx="322997" cy="32299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9C45931-E29B-5177-8DF2-171F78EEB40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8975" y="3699312"/>
            <a:ext cx="322997" cy="322997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5A146AEF-2194-7806-927C-864F88FD449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6757" y="3661809"/>
            <a:ext cx="322997" cy="322997"/>
          </a:xfrm>
          <a:prstGeom prst="rect">
            <a:avLst/>
          </a:prstGeom>
        </p:spPr>
      </p:pic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F73C835-6A1D-DAFF-52A8-6EDD08FF8BE4}"/>
              </a:ext>
            </a:extLst>
          </p:cNvPr>
          <p:cNvGrpSpPr/>
          <p:nvPr/>
        </p:nvGrpSpPr>
        <p:grpSpPr>
          <a:xfrm>
            <a:off x="1069001" y="4225455"/>
            <a:ext cx="4143079" cy="744569"/>
            <a:chOff x="1069001" y="4511205"/>
            <a:chExt cx="4143079" cy="7445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F11EA59-BBF2-CF1D-0BDF-FFAF05869D52}"/>
                </a:ext>
              </a:extLst>
            </p:cNvPr>
            <p:cNvSpPr txBox="1"/>
            <p:nvPr/>
          </p:nvSpPr>
          <p:spPr>
            <a:xfrm>
              <a:off x="1597534" y="4886442"/>
              <a:ext cx="3011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Personal data disclosed to SPE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32BA08-3288-94DE-AA47-6C39B61BAFF2}"/>
                </a:ext>
              </a:extLst>
            </p:cNvPr>
            <p:cNvSpPr/>
            <p:nvPr/>
          </p:nvSpPr>
          <p:spPr>
            <a:xfrm>
              <a:off x="1074306" y="4933693"/>
              <a:ext cx="488366" cy="274829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822CC1-91BA-639C-A926-9848F8FAC45D}"/>
                </a:ext>
              </a:extLst>
            </p:cNvPr>
            <p:cNvSpPr/>
            <p:nvPr/>
          </p:nvSpPr>
          <p:spPr>
            <a:xfrm>
              <a:off x="1069001" y="4561828"/>
              <a:ext cx="488366" cy="2748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F7A96A-2BC1-BCB3-D99E-B7DD6735137C}"/>
                </a:ext>
              </a:extLst>
            </p:cNvPr>
            <p:cNvSpPr txBox="1"/>
            <p:nvPr/>
          </p:nvSpPr>
          <p:spPr>
            <a:xfrm>
              <a:off x="1597534" y="4511205"/>
              <a:ext cx="36145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Personal data hidden from SPE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97BFDF4-A48C-1811-E342-2B6F4EAC1489}"/>
              </a:ext>
            </a:extLst>
          </p:cNvPr>
          <p:cNvGrpSpPr/>
          <p:nvPr/>
        </p:nvGrpSpPr>
        <p:grpSpPr>
          <a:xfrm>
            <a:off x="7211048" y="306198"/>
            <a:ext cx="1692001" cy="791924"/>
            <a:chOff x="5296386" y="110815"/>
            <a:chExt cx="1692001" cy="79192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4A04D37-D3CC-62B2-AB33-D6ACB36B4E93}"/>
                </a:ext>
              </a:extLst>
            </p:cNvPr>
            <p:cNvGrpSpPr/>
            <p:nvPr/>
          </p:nvGrpSpPr>
          <p:grpSpPr>
            <a:xfrm>
              <a:off x="5296386" y="110815"/>
              <a:ext cx="1692001" cy="791924"/>
              <a:chOff x="7345876" y="1477069"/>
              <a:chExt cx="1692001" cy="791924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0EA2723-FDA1-9055-99DB-E3BE846F4905}"/>
                  </a:ext>
                </a:extLst>
              </p:cNvPr>
              <p:cNvSpPr/>
              <p:nvPr/>
            </p:nvSpPr>
            <p:spPr>
              <a:xfrm>
                <a:off x="7345877" y="1507746"/>
                <a:ext cx="1692000" cy="761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DDEEEB6-B5A5-E5C5-9D42-BB70E32136EC}"/>
                  </a:ext>
                </a:extLst>
              </p:cNvPr>
              <p:cNvSpPr txBox="1"/>
              <p:nvPr/>
            </p:nvSpPr>
            <p:spPr>
              <a:xfrm>
                <a:off x="7345876" y="1477069"/>
                <a:ext cx="1692001" cy="320621"/>
              </a:xfrm>
              <a:prstGeom prst="rect">
                <a:avLst/>
              </a:prstGeom>
              <a:solidFill>
                <a:srgbClr val="548235"/>
              </a:solidFill>
              <a:ln w="25400">
                <a:solidFill>
                  <a:srgbClr val="548235"/>
                </a:solidFill>
              </a:ln>
            </p:spPr>
            <p:txBody>
              <a:bodyPr wrap="square" tIns="21600" bIns="2160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IMA DWH</a:t>
                </a: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6637F53-2A00-757D-2667-EA531921A38C}"/>
                </a:ext>
              </a:extLst>
            </p:cNvPr>
            <p:cNvGrpSpPr/>
            <p:nvPr/>
          </p:nvGrpSpPr>
          <p:grpSpPr>
            <a:xfrm>
              <a:off x="5398234" y="489297"/>
              <a:ext cx="1502162" cy="360000"/>
              <a:chOff x="5440144" y="542637"/>
              <a:chExt cx="1502162" cy="36000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181B11A-32DF-9081-6614-5DFF43BAE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7538" y="587637"/>
                <a:ext cx="258646" cy="27000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8BDD42C-8815-71A6-5CD8-06CBADAA1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3661" y="587637"/>
                <a:ext cx="258645" cy="270000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E937CB63-391B-2D51-D8CF-64CCB8ADC3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40144" y="542637"/>
                <a:ext cx="319004" cy="36000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6F9BC22F-B6E9-8675-F04C-7664AA530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342032" y="542637"/>
                <a:ext cx="319004" cy="360000"/>
              </a:xfrm>
              <a:prstGeom prst="rect">
                <a:avLst/>
              </a:prstGeom>
            </p:spPr>
          </p:pic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66EC7EE-0C31-710F-FFB1-5F5D1D5BDB26}"/>
              </a:ext>
            </a:extLst>
          </p:cNvPr>
          <p:cNvGrpSpPr/>
          <p:nvPr/>
        </p:nvGrpSpPr>
        <p:grpSpPr>
          <a:xfrm>
            <a:off x="7211048" y="1324254"/>
            <a:ext cx="1692001" cy="791924"/>
            <a:chOff x="5126044" y="342695"/>
            <a:chExt cx="1692001" cy="791924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445CB8E-C663-C670-ADC7-251558891704}"/>
                </a:ext>
              </a:extLst>
            </p:cNvPr>
            <p:cNvGrpSpPr/>
            <p:nvPr/>
          </p:nvGrpSpPr>
          <p:grpSpPr>
            <a:xfrm>
              <a:off x="5126044" y="342695"/>
              <a:ext cx="1692001" cy="791924"/>
              <a:chOff x="7345876" y="1477069"/>
              <a:chExt cx="1692001" cy="791924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AE61130-ACD6-928D-80EA-3FA0C9CE63B0}"/>
                  </a:ext>
                </a:extLst>
              </p:cNvPr>
              <p:cNvSpPr/>
              <p:nvPr/>
            </p:nvSpPr>
            <p:spPr>
              <a:xfrm>
                <a:off x="7345877" y="1507746"/>
                <a:ext cx="1692000" cy="761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B2F954B-347C-3A1F-518A-7D0DCF348D88}"/>
                  </a:ext>
                </a:extLst>
              </p:cNvPr>
              <p:cNvSpPr txBox="1"/>
              <p:nvPr/>
            </p:nvSpPr>
            <p:spPr>
              <a:xfrm>
                <a:off x="7345876" y="1477069"/>
                <a:ext cx="1692001" cy="320621"/>
              </a:xfrm>
              <a:prstGeom prst="rect">
                <a:avLst/>
              </a:prstGeom>
              <a:solidFill>
                <a:srgbClr val="548235"/>
              </a:solidFill>
              <a:ln w="25400">
                <a:solidFill>
                  <a:srgbClr val="548235"/>
                </a:solidFill>
              </a:ln>
            </p:spPr>
            <p:txBody>
              <a:bodyPr wrap="square" tIns="21600" bIns="2160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TTP VI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A2D7A0C1-B4B1-8650-3446-55DCBB8BBCC0}"/>
                </a:ext>
              </a:extLst>
            </p:cNvPr>
            <p:cNvGrpSpPr/>
            <p:nvPr/>
          </p:nvGrpSpPr>
          <p:grpSpPr>
            <a:xfrm>
              <a:off x="5181377" y="722786"/>
              <a:ext cx="1587268" cy="366294"/>
              <a:chOff x="7310001" y="1370594"/>
              <a:chExt cx="1587268" cy="366294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0B66307D-3BD3-27B1-3E65-0B32C3C38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310001" y="1370594"/>
                <a:ext cx="333468" cy="366294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BE96EC06-EC79-6DB1-D997-C9ED1C177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206415" y="1370594"/>
                <a:ext cx="333468" cy="366294"/>
              </a:xfrm>
              <a:prstGeom prst="rect">
                <a:avLst/>
              </a:prstGeom>
            </p:spPr>
          </p:pic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61B05186-EC1F-4E04-EE1A-BE9BB2E9C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700313" y="1373741"/>
                <a:ext cx="319004" cy="36000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E34EE21C-3638-6DE8-A475-9E4284801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78265" y="1373741"/>
                <a:ext cx="319004" cy="360000"/>
              </a:xfrm>
              <a:prstGeom prst="rect">
                <a:avLst/>
              </a:prstGeom>
            </p:spPr>
          </p:pic>
        </p:grp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C0D9F04-47A8-A8B6-8F68-BC523BDF4FB7}"/>
              </a:ext>
            </a:extLst>
          </p:cNvPr>
          <p:cNvGrpSpPr/>
          <p:nvPr/>
        </p:nvGrpSpPr>
        <p:grpSpPr>
          <a:xfrm>
            <a:off x="7211048" y="2342309"/>
            <a:ext cx="1692001" cy="791924"/>
            <a:chOff x="5126044" y="342695"/>
            <a:chExt cx="1692001" cy="791924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220AF14-BD9F-594A-2CE5-1815633383DA}"/>
                </a:ext>
              </a:extLst>
            </p:cNvPr>
            <p:cNvGrpSpPr/>
            <p:nvPr/>
          </p:nvGrpSpPr>
          <p:grpSpPr>
            <a:xfrm>
              <a:off x="5126044" y="342695"/>
              <a:ext cx="1692001" cy="791924"/>
              <a:chOff x="7345876" y="1477069"/>
              <a:chExt cx="1692001" cy="79192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52D4E5B-4FD5-11B9-FA64-A69992ECD2A1}"/>
                  </a:ext>
                </a:extLst>
              </p:cNvPr>
              <p:cNvSpPr/>
              <p:nvPr/>
            </p:nvSpPr>
            <p:spPr>
              <a:xfrm>
                <a:off x="7345877" y="1507746"/>
                <a:ext cx="1692000" cy="76124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58E1D4-EBE9-8505-1833-2DD4FC639D39}"/>
                  </a:ext>
                </a:extLst>
              </p:cNvPr>
              <p:cNvSpPr txBox="1"/>
              <p:nvPr/>
            </p:nvSpPr>
            <p:spPr>
              <a:xfrm>
                <a:off x="7345876" y="1477069"/>
                <a:ext cx="1692001" cy="320621"/>
              </a:xfrm>
              <a:prstGeom prst="rect">
                <a:avLst/>
              </a:prstGeom>
              <a:solidFill>
                <a:srgbClr val="548235"/>
              </a:solidFill>
              <a:ln w="25400">
                <a:solidFill>
                  <a:srgbClr val="548235"/>
                </a:solidFill>
              </a:ln>
            </p:spPr>
            <p:txBody>
              <a:bodyPr wrap="square" tIns="21600" bIns="2160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SPOC NIC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27CE762-622B-033C-A9AD-239C072375EA}"/>
                </a:ext>
              </a:extLst>
            </p:cNvPr>
            <p:cNvGrpSpPr/>
            <p:nvPr/>
          </p:nvGrpSpPr>
          <p:grpSpPr>
            <a:xfrm>
              <a:off x="5139045" y="687251"/>
              <a:ext cx="1621447" cy="414000"/>
              <a:chOff x="5139045" y="687251"/>
              <a:chExt cx="1621447" cy="414000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5D90582B-2707-A0A3-262B-51E9E22C6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139045" y="687251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C77CB3B9-1698-C76E-D966-8D153C9A76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015012" y="687251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22A8D759-CB03-B263-10F1-9930D6A734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559943" y="711104"/>
                <a:ext cx="333468" cy="366294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0B3736CC-BFD0-B9A5-7C28-BD31F23FC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427024" y="711104"/>
                <a:ext cx="333468" cy="366294"/>
              </a:xfrm>
              <a:prstGeom prst="rect">
                <a:avLst/>
              </a:prstGeom>
            </p:spPr>
          </p:pic>
        </p:grpSp>
      </p:grpSp>
      <p:sp>
        <p:nvSpPr>
          <p:cNvPr id="143" name="Arrow: Right 142">
            <a:extLst>
              <a:ext uri="{FF2B5EF4-FFF2-40B4-BE49-F238E27FC236}">
                <a16:creationId xmlns:a16="http://schemas.microsoft.com/office/drawing/2014/main" id="{4F7D6BDB-D78A-3C3E-B82C-B8BEBD7546A7}"/>
              </a:ext>
            </a:extLst>
          </p:cNvPr>
          <p:cNvSpPr/>
          <p:nvPr/>
        </p:nvSpPr>
        <p:spPr>
          <a:xfrm rot="5400000">
            <a:off x="7958048" y="1031235"/>
            <a:ext cx="198000" cy="35717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CF1E22AD-966A-54D9-4F98-BEE75237DABD}"/>
              </a:ext>
            </a:extLst>
          </p:cNvPr>
          <p:cNvSpPr/>
          <p:nvPr/>
        </p:nvSpPr>
        <p:spPr>
          <a:xfrm rot="5400000">
            <a:off x="7958048" y="2047515"/>
            <a:ext cx="198000" cy="35717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4244FFA-FB73-5BB1-C046-30B7353A0374}"/>
              </a:ext>
            </a:extLst>
          </p:cNvPr>
          <p:cNvGrpSpPr/>
          <p:nvPr/>
        </p:nvGrpSpPr>
        <p:grpSpPr>
          <a:xfrm>
            <a:off x="9243300" y="1586814"/>
            <a:ext cx="1694248" cy="1551287"/>
            <a:chOff x="9462828" y="202471"/>
            <a:chExt cx="1694248" cy="1551287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366737-2463-6EBB-74A2-904D1D087043}"/>
                </a:ext>
              </a:extLst>
            </p:cNvPr>
            <p:cNvSpPr/>
            <p:nvPr/>
          </p:nvSpPr>
          <p:spPr>
            <a:xfrm>
              <a:off x="9462828" y="202471"/>
              <a:ext cx="1692000" cy="15512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AB31A81-F07B-FF20-93B9-66CD5095E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45930" y="620793"/>
              <a:ext cx="324000" cy="369634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20C0CD8-98D1-F461-EFFC-B38EA581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809" y="680716"/>
              <a:ext cx="258646" cy="270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A00E064-712F-FADE-C672-566CCBD56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0828" y="704196"/>
              <a:ext cx="258645" cy="2700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53D5C7B-D318-4692-04C2-A6902396A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69984" y="628544"/>
              <a:ext cx="324000" cy="369634"/>
            </a:xfrm>
            <a:prstGeom prst="rect">
              <a:avLst/>
            </a:prstGeom>
          </p:spPr>
        </p:pic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56C6D35F-1899-89E7-EBCE-76303BCC202E}"/>
                </a:ext>
              </a:extLst>
            </p:cNvPr>
            <p:cNvSpPr txBox="1"/>
            <p:nvPr/>
          </p:nvSpPr>
          <p:spPr>
            <a:xfrm>
              <a:off x="9465075" y="207973"/>
              <a:ext cx="1692001" cy="320621"/>
            </a:xfrm>
            <a:prstGeom prst="rect">
              <a:avLst/>
            </a:prstGeom>
            <a:solidFill>
              <a:srgbClr val="548235"/>
            </a:solidFill>
            <a:ln w="25400">
              <a:solidFill>
                <a:srgbClr val="548235"/>
              </a:solidFill>
            </a:ln>
          </p:spPr>
          <p:txBody>
            <a:bodyPr wrap="square" tIns="21600" bIns="2160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BCR</a:t>
              </a:r>
            </a:p>
          </p:txBody>
        </p:sp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F27791E-7C8C-BB48-C364-6BB129A530BA}"/>
              </a:ext>
            </a:extLst>
          </p:cNvPr>
          <p:cNvCxnSpPr/>
          <p:nvPr/>
        </p:nvCxnSpPr>
        <p:spPr>
          <a:xfrm>
            <a:off x="9243300" y="2498343"/>
            <a:ext cx="1692000" cy="0"/>
          </a:xfrm>
          <a:prstGeom prst="line">
            <a:avLst/>
          </a:prstGeom>
          <a:ln w="254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B490481-9010-66BB-5AF1-BE5132A8C29C}"/>
              </a:ext>
            </a:extLst>
          </p:cNvPr>
          <p:cNvGrpSpPr/>
          <p:nvPr/>
        </p:nvGrpSpPr>
        <p:grpSpPr>
          <a:xfrm>
            <a:off x="9274242" y="2636793"/>
            <a:ext cx="1607809" cy="414000"/>
            <a:chOff x="9536386" y="2466701"/>
            <a:chExt cx="1607809" cy="41400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9448EF8-6A3E-4404-5C93-F41E8CDE5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36386" y="2466701"/>
              <a:ext cx="414000" cy="41400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6CA8972-BFA8-3747-E351-80DE1E5EF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436828" y="2466701"/>
              <a:ext cx="414000" cy="41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8F8D31D-4230-596B-0AE8-50BCBF4D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49531" y="2488884"/>
              <a:ext cx="324000" cy="369634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A72E865F-75F3-BB7A-DB0F-B0C27C99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20195" y="2488884"/>
              <a:ext cx="324000" cy="369634"/>
            </a:xfrm>
            <a:prstGeom prst="rect">
              <a:avLst/>
            </a:prstGeom>
          </p:spPr>
        </p:pic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A5165F1E-9EAF-895F-0F71-9C3D5088952B}"/>
              </a:ext>
            </a:extLst>
          </p:cNvPr>
          <p:cNvSpPr txBox="1"/>
          <p:nvPr/>
        </p:nvSpPr>
        <p:spPr>
          <a:xfrm>
            <a:off x="6172936" y="3167348"/>
            <a:ext cx="1853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Medication data</a:t>
            </a:r>
          </a:p>
          <a:p>
            <a:pPr algn="r"/>
            <a:r>
              <a:rPr lang="en-US" sz="1600" dirty="0"/>
              <a:t>About MS patients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0C069C5-89D8-B463-383C-F90A96D5727A}"/>
              </a:ext>
            </a:extLst>
          </p:cNvPr>
          <p:cNvGrpSpPr/>
          <p:nvPr/>
        </p:nvGrpSpPr>
        <p:grpSpPr>
          <a:xfrm>
            <a:off x="9006980" y="193938"/>
            <a:ext cx="2726638" cy="646331"/>
            <a:chOff x="601989" y="5976184"/>
            <a:chExt cx="2726638" cy="646331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E226517-77D3-BA16-5579-622BF8282284}"/>
                </a:ext>
              </a:extLst>
            </p:cNvPr>
            <p:cNvSpPr txBox="1"/>
            <p:nvPr/>
          </p:nvSpPr>
          <p:spPr>
            <a:xfrm>
              <a:off x="803577" y="5976184"/>
              <a:ext cx="2525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Ink Free" panose="03080402000500000000" pitchFamily="66" charset="0"/>
                </a:rPr>
                <a:t>Can select autonomously</a:t>
              </a:r>
              <a:br>
                <a:rPr lang="en-US" b="1" dirty="0">
                  <a:latin typeface="Ink Free" panose="03080402000500000000" pitchFamily="66" charset="0"/>
                </a:rPr>
              </a:br>
              <a:r>
                <a:rPr lang="en-US" b="1" dirty="0">
                  <a:latin typeface="Ink Free" panose="03080402000500000000" pitchFamily="66" charset="0"/>
                </a:rPr>
                <a:t>relevant records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FCE08ED-FDB3-3DC3-7C76-11731BE20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9" y="6248754"/>
              <a:ext cx="319422" cy="465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BB07C7A-54E0-FFF0-5335-FD3EFD2F668B}"/>
              </a:ext>
            </a:extLst>
          </p:cNvPr>
          <p:cNvGrpSpPr/>
          <p:nvPr/>
        </p:nvGrpSpPr>
        <p:grpSpPr>
          <a:xfrm>
            <a:off x="9687387" y="860521"/>
            <a:ext cx="2671477" cy="726290"/>
            <a:chOff x="9710537" y="716436"/>
            <a:chExt cx="2671477" cy="726290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DE7446B-484A-D51F-EE92-3B5E5311C13E}"/>
                </a:ext>
              </a:extLst>
            </p:cNvPr>
            <p:cNvSpPr txBox="1"/>
            <p:nvPr/>
          </p:nvSpPr>
          <p:spPr>
            <a:xfrm>
              <a:off x="9710537" y="716436"/>
              <a:ext cx="26714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Ink Free" panose="03080402000500000000" pitchFamily="66" charset="0"/>
                </a:rPr>
                <a:t>Cannot autonomously select relevant records</a:t>
              </a:r>
            </a:p>
          </p:txBody>
        </p:sp>
        <p:cxnSp>
          <p:nvCxnSpPr>
            <p:cNvPr id="174" name="Connector: Elbow 173">
              <a:extLst>
                <a:ext uri="{FF2B5EF4-FFF2-40B4-BE49-F238E27FC236}">
                  <a16:creationId xmlns:a16="http://schemas.microsoft.com/office/drawing/2014/main" id="{0AF941EA-75C6-D721-D527-E39C9AAD599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769319" y="1039601"/>
              <a:ext cx="153091" cy="40312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91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A756C-FE8E-0A7F-E5A6-44768C375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4B51A740-989B-C77A-5BE5-AFBA4C5ECEA9}"/>
              </a:ext>
            </a:extLst>
          </p:cNvPr>
          <p:cNvSpPr/>
          <p:nvPr/>
        </p:nvSpPr>
        <p:spPr>
          <a:xfrm>
            <a:off x="399440" y="1082485"/>
            <a:ext cx="5570430" cy="5093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3CECA91-7CE7-1860-2723-A3CCB1681AAD}"/>
              </a:ext>
            </a:extLst>
          </p:cNvPr>
          <p:cNvSpPr txBox="1">
            <a:spLocks/>
          </p:cNvSpPr>
          <p:nvPr/>
        </p:nvSpPr>
        <p:spPr>
          <a:xfrm>
            <a:off x="399440" y="172031"/>
            <a:ext cx="9717770" cy="635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Selective disclosure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0D3CE0-C56C-E170-28F7-F74C4965FAFE}"/>
              </a:ext>
            </a:extLst>
          </p:cNvPr>
          <p:cNvSpPr txBox="1"/>
          <p:nvPr/>
        </p:nvSpPr>
        <p:spPr>
          <a:xfrm>
            <a:off x="491820" y="1576637"/>
            <a:ext cx="5281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How can BCR deliver only records about MS patients </a:t>
            </a:r>
            <a:br>
              <a:rPr lang="en-US" sz="1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without learning who has MS?</a:t>
            </a:r>
            <a:endParaRPr lang="nl-NL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C9765-170D-686C-31EC-15850D8C1D54}"/>
              </a:ext>
            </a:extLst>
          </p:cNvPr>
          <p:cNvSpPr txBox="1"/>
          <p:nvPr/>
        </p:nvSpPr>
        <p:spPr>
          <a:xfrm>
            <a:off x="491820" y="3684942"/>
            <a:ext cx="53574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Approach</a:t>
            </a:r>
            <a:endParaRPr lang="en-US" b="1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BCR de-identifies and encrypts requested data about </a:t>
            </a:r>
            <a:r>
              <a:rPr lang="en-US" b="1" i="1" dirty="0">
                <a:solidFill>
                  <a:schemeClr val="accent1"/>
                </a:solidFill>
              </a:rPr>
              <a:t>ALL</a:t>
            </a:r>
            <a:r>
              <a:rPr lang="en-US" dirty="0"/>
              <a:t> cancer patients and sends the result to the anon/</a:t>
            </a:r>
            <a:r>
              <a:rPr lang="en-US" dirty="0" err="1"/>
              <a:t>pseudon</a:t>
            </a:r>
            <a:r>
              <a:rPr lang="en-US" dirty="0"/>
              <a:t>. TTP.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dirty="0"/>
              <a:t>Cryptography guarantees that the anon/</a:t>
            </a:r>
            <a:r>
              <a:rPr lang="en-US" dirty="0" err="1"/>
              <a:t>pseudon</a:t>
            </a:r>
            <a:r>
              <a:rPr lang="en-US" dirty="0"/>
              <a:t>. TTP can link and decrypt </a:t>
            </a:r>
            <a:r>
              <a:rPr lang="en-US" b="1" i="1" dirty="0">
                <a:solidFill>
                  <a:schemeClr val="accent1"/>
                </a:solidFill>
              </a:rPr>
              <a:t>ONLY</a:t>
            </a:r>
            <a:r>
              <a:rPr lang="en-US" dirty="0"/>
              <a:t> records about citizens with MS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25CA3E-7160-1929-31AE-22412B2CB0D6}"/>
              </a:ext>
            </a:extLst>
          </p:cNvPr>
          <p:cNvSpPr txBox="1"/>
          <p:nvPr/>
        </p:nvSpPr>
        <p:spPr>
          <a:xfrm>
            <a:off x="531688" y="1125922"/>
            <a:ext cx="5478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Data </a:t>
            </a:r>
            <a:r>
              <a:rPr lang="en-US" sz="2400" b="1" dirty="0" err="1">
                <a:solidFill>
                  <a:schemeClr val="accent1"/>
                </a:solidFill>
              </a:rPr>
              <a:t>Minimisation</a:t>
            </a:r>
            <a:r>
              <a:rPr lang="en-US" sz="2400" b="1" dirty="0">
                <a:solidFill>
                  <a:schemeClr val="accent1"/>
                </a:solidFill>
              </a:rPr>
              <a:t> Challenge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689FB3-C8A5-EE7A-8B30-90E41619E3DB}"/>
              </a:ext>
            </a:extLst>
          </p:cNvPr>
          <p:cNvGrpSpPr/>
          <p:nvPr/>
        </p:nvGrpSpPr>
        <p:grpSpPr>
          <a:xfrm>
            <a:off x="711741" y="2405156"/>
            <a:ext cx="2899562" cy="959577"/>
            <a:chOff x="1654951" y="2455446"/>
            <a:chExt cx="2899562" cy="9595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8C428E-C064-EE24-FC7E-4FFD4091C2B0}"/>
                </a:ext>
              </a:extLst>
            </p:cNvPr>
            <p:cNvGrpSpPr/>
            <p:nvPr/>
          </p:nvGrpSpPr>
          <p:grpSpPr>
            <a:xfrm>
              <a:off x="1654951" y="2455446"/>
              <a:ext cx="2899562" cy="959577"/>
              <a:chOff x="9086490" y="2377983"/>
              <a:chExt cx="2899562" cy="95957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BEBF1B4-60AC-5B41-6C48-27093210FED5}"/>
                  </a:ext>
                </a:extLst>
              </p:cNvPr>
              <p:cNvGrpSpPr/>
              <p:nvPr/>
            </p:nvGrpSpPr>
            <p:grpSpPr>
              <a:xfrm>
                <a:off x="9086490" y="2377983"/>
                <a:ext cx="2899562" cy="959577"/>
                <a:chOff x="3099686" y="2893088"/>
                <a:chExt cx="2899562" cy="95957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6DB4CE2-D425-6130-187F-964AF54C68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67183" y="3048000"/>
                  <a:ext cx="2040625" cy="804665"/>
                  <a:chOff x="3593961" y="2794586"/>
                  <a:chExt cx="2300514" cy="907145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6D154259-8D17-5DB3-43F7-C83CFEAA488A}"/>
                      </a:ext>
                    </a:extLst>
                  </p:cNvPr>
                  <p:cNvSpPr/>
                  <p:nvPr/>
                </p:nvSpPr>
                <p:spPr>
                  <a:xfrm>
                    <a:off x="4384989" y="2801846"/>
                    <a:ext cx="1509486" cy="8998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CB8149CC-1F66-8A86-3D09-BDB6C1935F3C}"/>
                      </a:ext>
                    </a:extLst>
                  </p:cNvPr>
                  <p:cNvSpPr/>
                  <p:nvPr/>
                </p:nvSpPr>
                <p:spPr>
                  <a:xfrm>
                    <a:off x="3593961" y="2794586"/>
                    <a:ext cx="1509486" cy="899885"/>
                  </a:xfrm>
                  <a:prstGeom prst="ellipse">
                    <a:avLst/>
                  </a:prstGeom>
                  <a:solidFill>
                    <a:srgbClr val="00B050"/>
                  </a:solidFill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0C2E4C8-FBFC-DDFE-2DFD-483FABF41446}"/>
                    </a:ext>
                  </a:extLst>
                </p:cNvPr>
                <p:cNvSpPr txBox="1"/>
                <p:nvPr/>
              </p:nvSpPr>
              <p:spPr>
                <a:xfrm>
                  <a:off x="3099686" y="2893088"/>
                  <a:ext cx="49564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b="1">
                      <a:solidFill>
                        <a:schemeClr val="tx2"/>
                      </a:solidFill>
                    </a:rPr>
                    <a:t>MS</a:t>
                  </a:r>
                  <a:endParaRPr lang="nl-NL" b="1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BB154D1-243D-6462-F38A-A8697F0242F9}"/>
                    </a:ext>
                  </a:extLst>
                </p:cNvPr>
                <p:cNvSpPr txBox="1"/>
                <p:nvPr/>
              </p:nvSpPr>
              <p:spPr>
                <a:xfrm>
                  <a:off x="5162159" y="2893088"/>
                  <a:ext cx="8370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tx2"/>
                      </a:solidFill>
                    </a:rPr>
                    <a:t>Cancer</a:t>
                  </a:r>
                </a:p>
              </p:txBody>
            </p:sp>
          </p:grp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2CF4302-678D-E463-A95B-A71FC7631362}"/>
                  </a:ext>
                </a:extLst>
              </p:cNvPr>
              <p:cNvSpPr/>
              <p:nvPr/>
            </p:nvSpPr>
            <p:spPr>
              <a:xfrm>
                <a:off x="10055653" y="2539335"/>
                <a:ext cx="1338959" cy="798225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9E480A-1212-0D1C-555E-1A128ED3B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7678" y="2843792"/>
              <a:ext cx="322997" cy="32299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6E3333-20FF-46C0-DE97-C47A13D72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78880" y="2950857"/>
              <a:ext cx="322997" cy="32299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EE78032-8805-C74C-7CFF-B408023F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6662" y="2913354"/>
              <a:ext cx="322997" cy="32299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9EBB6B3-7F18-BB31-CE6B-80C2734DFDDE}"/>
              </a:ext>
            </a:extLst>
          </p:cNvPr>
          <p:cNvSpPr txBox="1"/>
          <p:nvPr/>
        </p:nvSpPr>
        <p:spPr>
          <a:xfrm>
            <a:off x="6532373" y="4778843"/>
            <a:ext cx="420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3306B1-B537-0720-F183-9FBAA9F8448B}"/>
              </a:ext>
            </a:extLst>
          </p:cNvPr>
          <p:cNvGrpSpPr/>
          <p:nvPr/>
        </p:nvGrpSpPr>
        <p:grpSpPr>
          <a:xfrm>
            <a:off x="6278073" y="1082485"/>
            <a:ext cx="5611136" cy="3696358"/>
            <a:chOff x="6278073" y="1082485"/>
            <a:chExt cx="5611136" cy="369635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2BA892-357F-2574-16B4-D240AB81E7A9}"/>
                </a:ext>
              </a:extLst>
            </p:cNvPr>
            <p:cNvSpPr/>
            <p:nvPr/>
          </p:nvSpPr>
          <p:spPr>
            <a:xfrm>
              <a:off x="6278073" y="1082485"/>
              <a:ext cx="5570430" cy="3696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53AF0F-FC5D-0360-D22C-38761DB08F65}"/>
                </a:ext>
              </a:extLst>
            </p:cNvPr>
            <p:cNvSpPr txBox="1"/>
            <p:nvPr/>
          </p:nvSpPr>
          <p:spPr>
            <a:xfrm>
              <a:off x="6410321" y="1125922"/>
              <a:ext cx="5478888" cy="35086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b="1" dirty="0">
                  <a:solidFill>
                    <a:schemeClr val="accent1"/>
                  </a:solidFill>
                </a:rPr>
                <a:t>Other requirements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/>
                <a:t>Access to micro data</a:t>
              </a:r>
              <a:br>
                <a:rPr lang="en-US" dirty="0"/>
              </a:br>
              <a:r>
                <a:rPr lang="en-US" dirty="0"/>
                <a:t>Researcher needs access to individual pseudonymized data records. No data aggregation.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/>
                <a:t>Uniform flow</a:t>
              </a:r>
              <a:br>
                <a:rPr lang="en-US" dirty="0"/>
              </a:br>
              <a:r>
                <a:rPr lang="en-US" dirty="0"/>
                <a:t>Avoid bespoke flows, despite diversity of research questions. We no longer want to waste resources on designing flows.</a:t>
              </a:r>
            </a:p>
            <a:p>
              <a:pPr marL="342900" indent="-342900"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/>
                <a:t>Fast technical execution</a:t>
              </a:r>
              <a:br>
                <a:rPr lang="en-US" sz="2000" b="1" dirty="0"/>
              </a:br>
              <a:r>
                <a:rPr lang="en-US" dirty="0"/>
                <a:t>Minimal human intervention</a:t>
              </a: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53F697E-8740-D9D9-AA37-947695E4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300" y="6175589"/>
            <a:ext cx="449816" cy="365125"/>
          </a:xfrm>
        </p:spPr>
        <p:txBody>
          <a:bodyPr/>
          <a:lstStyle/>
          <a:p>
            <a:fld id="{A40E584E-541A-3948-AA01-9DB5F057134D}" type="slidenum">
              <a:rPr lang="en-BE" smtClean="0"/>
              <a:pPr/>
              <a:t>3</a:t>
            </a:fld>
            <a:endParaRPr lang="en-BE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FD2775B6-7669-FDD2-E8C1-B36CB097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860" y="6175589"/>
            <a:ext cx="980440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F9843D-AECD-A5AD-967C-22167C922AEF}"/>
              </a:ext>
            </a:extLst>
          </p:cNvPr>
          <p:cNvGrpSpPr/>
          <p:nvPr/>
        </p:nvGrpSpPr>
        <p:grpSpPr>
          <a:xfrm>
            <a:off x="4037187" y="2320531"/>
            <a:ext cx="2285657" cy="1156781"/>
            <a:chOff x="1304535" y="4499630"/>
            <a:chExt cx="2285657" cy="11567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BBCD0-44A9-D0BD-9175-D770CBF5315A}"/>
                </a:ext>
              </a:extLst>
            </p:cNvPr>
            <p:cNvSpPr txBox="1"/>
            <p:nvPr/>
          </p:nvSpPr>
          <p:spPr>
            <a:xfrm>
              <a:off x="1597534" y="5071636"/>
              <a:ext cx="1521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Personal data </a:t>
              </a:r>
              <a:br>
                <a:rPr lang="en-US" sz="1600" dirty="0"/>
              </a:br>
              <a:r>
                <a:rPr lang="en-US" sz="1600" dirty="0"/>
                <a:t>disclosed to SPE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5D83F5-E1A6-D0EB-743C-728C405CDA64}"/>
                </a:ext>
              </a:extLst>
            </p:cNvPr>
            <p:cNvSpPr/>
            <p:nvPr/>
          </p:nvSpPr>
          <p:spPr>
            <a:xfrm>
              <a:off x="1304535" y="5148023"/>
              <a:ext cx="252294" cy="432000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8A71F5-86A5-25D9-43FF-8A89580DAB86}"/>
                </a:ext>
              </a:extLst>
            </p:cNvPr>
            <p:cNvSpPr/>
            <p:nvPr/>
          </p:nvSpPr>
          <p:spPr>
            <a:xfrm>
              <a:off x="1304535" y="4576017"/>
              <a:ext cx="252831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9BE852-14BC-3CFD-073E-37EAFBEFB4EB}"/>
                </a:ext>
              </a:extLst>
            </p:cNvPr>
            <p:cNvSpPr txBox="1"/>
            <p:nvPr/>
          </p:nvSpPr>
          <p:spPr>
            <a:xfrm>
              <a:off x="1597534" y="4499630"/>
              <a:ext cx="19926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Personal data </a:t>
              </a:r>
              <a:br>
                <a:rPr lang="en-US" sz="1600" dirty="0"/>
              </a:br>
              <a:r>
                <a:rPr lang="en-US" sz="1600" dirty="0"/>
                <a:t>hidden from SPE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3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6CEF-8B5F-DDC3-B0ED-DEA38E59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14" y="86001"/>
            <a:ext cx="3176253" cy="659782"/>
          </a:xfrm>
        </p:spPr>
        <p:txBody>
          <a:bodyPr/>
          <a:lstStyle/>
          <a:p>
            <a:r>
              <a:rPr lang="en-US" dirty="0"/>
              <a:t>Simplifications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C0A47-AAE5-E8D1-FBD8-B89136E7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584E-541A-3948-AA01-9DB5F057134D}" type="slidenum">
              <a:rPr lang="en-BE" smtClean="0"/>
              <a:pPr/>
              <a:t>4</a:t>
            </a:fld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3B620-3EA3-86E6-FDFD-7001EACB1DF6}"/>
              </a:ext>
            </a:extLst>
          </p:cNvPr>
          <p:cNvSpPr txBox="1"/>
          <p:nvPr/>
        </p:nvSpPr>
        <p:spPr>
          <a:xfrm>
            <a:off x="1039914" y="620967"/>
            <a:ext cx="388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For didactical reasons </a:t>
            </a:r>
            <a:br>
              <a:rPr lang="en-US" dirty="0"/>
            </a:br>
            <a:r>
              <a:rPr lang="en-US" dirty="0"/>
              <a:t>- Aligns better with current state of PoC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97B569-9A2B-C0B0-B0E4-3783BD800ABC}"/>
              </a:ext>
            </a:extLst>
          </p:cNvPr>
          <p:cNvSpPr/>
          <p:nvPr/>
        </p:nvSpPr>
        <p:spPr>
          <a:xfrm>
            <a:off x="1106477" y="1531609"/>
            <a:ext cx="4485600" cy="4297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D22B2-BE7B-9445-9A70-484FA0A1E3BD}"/>
              </a:ext>
            </a:extLst>
          </p:cNvPr>
          <p:cNvSpPr txBox="1"/>
          <p:nvPr/>
        </p:nvSpPr>
        <p:spPr>
          <a:xfrm>
            <a:off x="1109931" y="1531610"/>
            <a:ext cx="448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Focus on intersection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809F13A-4966-EF64-DF79-498818F4403B}"/>
              </a:ext>
            </a:extLst>
          </p:cNvPr>
          <p:cNvGrpSpPr/>
          <p:nvPr/>
        </p:nvGrpSpPr>
        <p:grpSpPr>
          <a:xfrm>
            <a:off x="1902234" y="2073507"/>
            <a:ext cx="2899562" cy="2349811"/>
            <a:chOff x="1410744" y="1993497"/>
            <a:chExt cx="2899562" cy="23498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261CE0-15B9-8A34-1105-2684630CBEFD}"/>
                </a:ext>
              </a:extLst>
            </p:cNvPr>
            <p:cNvGrpSpPr/>
            <p:nvPr/>
          </p:nvGrpSpPr>
          <p:grpSpPr>
            <a:xfrm>
              <a:off x="1410744" y="1993497"/>
              <a:ext cx="2899562" cy="959577"/>
              <a:chOff x="3039517" y="5415456"/>
              <a:chExt cx="2899562" cy="95957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30FBA1E-AFF8-08DC-BB1B-B8AAC3571FBB}"/>
                  </a:ext>
                </a:extLst>
              </p:cNvPr>
              <p:cNvGrpSpPr/>
              <p:nvPr/>
            </p:nvGrpSpPr>
            <p:grpSpPr>
              <a:xfrm>
                <a:off x="3039517" y="5415456"/>
                <a:ext cx="2899562" cy="959577"/>
                <a:chOff x="9086490" y="2377983"/>
                <a:chExt cx="2899562" cy="959577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CB888DF-7111-95E8-A511-A5861B281615}"/>
                    </a:ext>
                  </a:extLst>
                </p:cNvPr>
                <p:cNvGrpSpPr/>
                <p:nvPr/>
              </p:nvGrpSpPr>
              <p:grpSpPr>
                <a:xfrm>
                  <a:off x="9086490" y="2377983"/>
                  <a:ext cx="2899562" cy="959577"/>
                  <a:chOff x="3099686" y="2893088"/>
                  <a:chExt cx="2899562" cy="959577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3AA6001A-9CEC-18CA-5CF9-4EE3C51F135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367183" y="3048000"/>
                    <a:ext cx="2040625" cy="804665"/>
                    <a:chOff x="3593961" y="2794586"/>
                    <a:chExt cx="2300514" cy="907145"/>
                  </a:xfrm>
                </p:grpSpPr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33937BCE-3DB8-9639-3703-FBBF05169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4989" y="2801846"/>
                      <a:ext cx="1509486" cy="89988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47920B9B-1F5D-0624-B9AD-6591DD68E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3961" y="2794586"/>
                      <a:ext cx="1509486" cy="899885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19050"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NL"/>
                    </a:p>
                  </p:txBody>
                </p:sp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992B5D3-E050-5938-9916-29E13C932ABB}"/>
                      </a:ext>
                    </a:extLst>
                  </p:cNvPr>
                  <p:cNvSpPr txBox="1"/>
                  <p:nvPr/>
                </p:nvSpPr>
                <p:spPr>
                  <a:xfrm>
                    <a:off x="3099686" y="2893088"/>
                    <a:ext cx="4956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b="1">
                        <a:solidFill>
                          <a:schemeClr val="tx2"/>
                        </a:solidFill>
                      </a:rPr>
                      <a:t>MS</a:t>
                    </a:r>
                    <a:endParaRPr lang="nl-NL" b="1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C583444-17DA-08B2-28FD-4A8E01A9A37D}"/>
                      </a:ext>
                    </a:extLst>
                  </p:cNvPr>
                  <p:cNvSpPr txBox="1"/>
                  <p:nvPr/>
                </p:nvSpPr>
                <p:spPr>
                  <a:xfrm>
                    <a:off x="5162159" y="2893088"/>
                    <a:ext cx="8370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tx2"/>
                        </a:solidFill>
                      </a:rPr>
                      <a:t>Cancer</a:t>
                    </a:r>
                  </a:p>
                </p:txBody>
              </p:sp>
            </p:grp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866A65C-5E0D-CE0F-2CAE-D29801E91717}"/>
                    </a:ext>
                  </a:extLst>
                </p:cNvPr>
                <p:cNvSpPr/>
                <p:nvPr/>
              </p:nvSpPr>
              <p:spPr>
                <a:xfrm>
                  <a:off x="10055653" y="2539335"/>
                  <a:ext cx="1338959" cy="798225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1311F54-F13A-A02C-03EA-E5BC64B6C2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152244" y="5803802"/>
                <a:ext cx="322997" cy="322997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E38AE6F-B467-7D5D-3DA2-9F86EE2BF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63446" y="5910867"/>
                <a:ext cx="322997" cy="322997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0C98C02-6C45-FE81-621C-B57BB8FA2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761228" y="5873364"/>
                <a:ext cx="322997" cy="322997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A74B621-E025-A5A2-7F05-5E44336E1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1006" y="3291644"/>
              <a:ext cx="2889300" cy="105166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6BEC53-7CD8-01ED-A065-15282AD60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45984" y="3657041"/>
              <a:ext cx="322997" cy="3229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D439E3-5765-208B-5B39-4D106DAFD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7186" y="3764106"/>
              <a:ext cx="322997" cy="3229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B35C3E-5B48-AD65-097E-9E330E1E5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54968" y="3726603"/>
              <a:ext cx="322997" cy="322997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F4FD4A8-0E72-4AB2-F826-4787107C3446}"/>
                </a:ext>
              </a:extLst>
            </p:cNvPr>
            <p:cNvSpPr/>
            <p:nvPr/>
          </p:nvSpPr>
          <p:spPr>
            <a:xfrm rot="5400000">
              <a:off x="2483216" y="3024748"/>
              <a:ext cx="369331" cy="357173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1BA9A1-C00B-7905-5AE7-86E9D49332FD}"/>
              </a:ext>
            </a:extLst>
          </p:cNvPr>
          <p:cNvGrpSpPr/>
          <p:nvPr/>
        </p:nvGrpSpPr>
        <p:grpSpPr>
          <a:xfrm>
            <a:off x="1256703" y="4854472"/>
            <a:ext cx="3300586" cy="713791"/>
            <a:chOff x="1069001" y="4511205"/>
            <a:chExt cx="3300586" cy="71379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6FD6F7-82F4-6BFE-CCC1-D5C42FB856F6}"/>
                </a:ext>
              </a:extLst>
            </p:cNvPr>
            <p:cNvSpPr txBox="1"/>
            <p:nvPr/>
          </p:nvSpPr>
          <p:spPr>
            <a:xfrm>
              <a:off x="1597534" y="4886442"/>
              <a:ext cx="2695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Personal data disclosed to SPE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3F6901-1CD3-2104-7BCC-B7C06C5FE356}"/>
                </a:ext>
              </a:extLst>
            </p:cNvPr>
            <p:cNvSpPr/>
            <p:nvPr/>
          </p:nvSpPr>
          <p:spPr>
            <a:xfrm>
              <a:off x="1069001" y="4912622"/>
              <a:ext cx="488366" cy="274829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5323A9-4D44-FD4D-9916-4FB9CAE7A05C}"/>
                </a:ext>
              </a:extLst>
            </p:cNvPr>
            <p:cNvSpPr/>
            <p:nvPr/>
          </p:nvSpPr>
          <p:spPr>
            <a:xfrm>
              <a:off x="1069001" y="4543068"/>
              <a:ext cx="488366" cy="2748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8E6AF2-C023-A0EA-0B72-95FA5DB3CD31}"/>
                </a:ext>
              </a:extLst>
            </p:cNvPr>
            <p:cNvSpPr txBox="1"/>
            <p:nvPr/>
          </p:nvSpPr>
          <p:spPr>
            <a:xfrm>
              <a:off x="1597534" y="4511205"/>
              <a:ext cx="277205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Personal data hidden from SPE</a:t>
              </a:r>
            </a:p>
          </p:txBody>
        </p:sp>
      </p:grpSp>
      <p:sp>
        <p:nvSpPr>
          <p:cNvPr id="149" name="Footer Placeholder 2">
            <a:extLst>
              <a:ext uri="{FF2B5EF4-FFF2-40B4-BE49-F238E27FC236}">
                <a16:creationId xmlns:a16="http://schemas.microsoft.com/office/drawing/2014/main" id="{D5B0762C-1E2C-BFCD-05E3-F091638F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860" y="6175589"/>
            <a:ext cx="980440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CB96A45-D027-6079-C509-290F063E1641}"/>
              </a:ext>
            </a:extLst>
          </p:cNvPr>
          <p:cNvGrpSpPr/>
          <p:nvPr/>
        </p:nvGrpSpPr>
        <p:grpSpPr>
          <a:xfrm>
            <a:off x="6553070" y="447650"/>
            <a:ext cx="4489644" cy="5381191"/>
            <a:chOff x="984253" y="1038914"/>
            <a:chExt cx="4489644" cy="5381191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22CEDB0-EC76-2FD1-905B-34CE21B55135}"/>
                </a:ext>
              </a:extLst>
            </p:cNvPr>
            <p:cNvSpPr/>
            <p:nvPr/>
          </p:nvSpPr>
          <p:spPr>
            <a:xfrm>
              <a:off x="987708" y="1038914"/>
              <a:ext cx="4486189" cy="53811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DDA507D-9E50-E7EB-7094-F89EBEA5A575}"/>
                </a:ext>
              </a:extLst>
            </p:cNvPr>
            <p:cNvGrpSpPr/>
            <p:nvPr/>
          </p:nvGrpSpPr>
          <p:grpSpPr>
            <a:xfrm>
              <a:off x="1442969" y="1707693"/>
              <a:ext cx="1692001" cy="791924"/>
              <a:chOff x="5296386" y="110815"/>
              <a:chExt cx="1692001" cy="79192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9A02FE0-6BD4-3C39-4677-93876A86010B}"/>
                  </a:ext>
                </a:extLst>
              </p:cNvPr>
              <p:cNvGrpSpPr/>
              <p:nvPr/>
            </p:nvGrpSpPr>
            <p:grpSpPr>
              <a:xfrm>
                <a:off x="5296386" y="110815"/>
                <a:ext cx="1692001" cy="791924"/>
                <a:chOff x="7345876" y="1477069"/>
                <a:chExt cx="1692001" cy="791924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5C5A1FD-6B90-901D-028D-FFCF82B3AB77}"/>
                    </a:ext>
                  </a:extLst>
                </p:cNvPr>
                <p:cNvSpPr/>
                <p:nvPr/>
              </p:nvSpPr>
              <p:spPr>
                <a:xfrm>
                  <a:off x="7345877" y="1507746"/>
                  <a:ext cx="1692000" cy="761247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5482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1600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28880D51-3BBB-D915-C1B9-E8B1A7F5B5F9}"/>
                    </a:ext>
                  </a:extLst>
                </p:cNvPr>
                <p:cNvSpPr txBox="1"/>
                <p:nvPr/>
              </p:nvSpPr>
              <p:spPr>
                <a:xfrm>
                  <a:off x="7345876" y="1477069"/>
                  <a:ext cx="1692001" cy="320621"/>
                </a:xfrm>
                <a:prstGeom prst="rect">
                  <a:avLst/>
                </a:prstGeom>
                <a:solidFill>
                  <a:srgbClr val="548235"/>
                </a:solidFill>
                <a:ln w="25400">
                  <a:solidFill>
                    <a:srgbClr val="548235"/>
                  </a:solidFill>
                </a:ln>
              </p:spPr>
              <p:txBody>
                <a:bodyPr wrap="square" tIns="21600" bIns="21600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IMA DWH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466ABED-7A34-5580-5291-939770D87F7E}"/>
                  </a:ext>
                </a:extLst>
              </p:cNvPr>
              <p:cNvGrpSpPr/>
              <p:nvPr/>
            </p:nvGrpSpPr>
            <p:grpSpPr>
              <a:xfrm>
                <a:off x="5398234" y="489297"/>
                <a:ext cx="1502162" cy="360000"/>
                <a:chOff x="5440144" y="542637"/>
                <a:chExt cx="1502162" cy="360000"/>
              </a:xfrm>
            </p:grpSpPr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A13FA0DF-3BF4-6589-B6D4-81C802A214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7538" y="587637"/>
                  <a:ext cx="258646" cy="270000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6E8799F9-AA6B-4A21-1006-0B31B1214B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3661" y="587637"/>
                  <a:ext cx="258645" cy="270000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7CFBFC7A-09EC-3542-DCCB-B2A079850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440144" y="542637"/>
                  <a:ext cx="319004" cy="360000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E24D656A-3523-4ECC-1193-A105B88B78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342032" y="542637"/>
                  <a:ext cx="319004" cy="36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9A72988-C58A-2513-6FEF-BB92C2FB7084}"/>
                </a:ext>
              </a:extLst>
            </p:cNvPr>
            <p:cNvGrpSpPr/>
            <p:nvPr/>
          </p:nvGrpSpPr>
          <p:grpSpPr>
            <a:xfrm>
              <a:off x="1442969" y="2725749"/>
              <a:ext cx="1692001" cy="791924"/>
              <a:chOff x="5126044" y="342695"/>
              <a:chExt cx="1692001" cy="791924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55A12BB-A075-997F-7B53-BCDD37F9DB83}"/>
                  </a:ext>
                </a:extLst>
              </p:cNvPr>
              <p:cNvGrpSpPr/>
              <p:nvPr/>
            </p:nvGrpSpPr>
            <p:grpSpPr>
              <a:xfrm>
                <a:off x="5126044" y="342695"/>
                <a:ext cx="1692001" cy="791924"/>
                <a:chOff x="7345876" y="1477069"/>
                <a:chExt cx="1692001" cy="791924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9BC920B-9AAA-4E43-2F96-0A3664B70C81}"/>
                    </a:ext>
                  </a:extLst>
                </p:cNvPr>
                <p:cNvSpPr/>
                <p:nvPr/>
              </p:nvSpPr>
              <p:spPr>
                <a:xfrm>
                  <a:off x="7345877" y="1507746"/>
                  <a:ext cx="1692000" cy="761247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5482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1600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AF2D09A-12C2-BF95-9708-B4494A1FDB17}"/>
                    </a:ext>
                  </a:extLst>
                </p:cNvPr>
                <p:cNvSpPr txBox="1"/>
                <p:nvPr/>
              </p:nvSpPr>
              <p:spPr>
                <a:xfrm>
                  <a:off x="7345876" y="1477069"/>
                  <a:ext cx="1692001" cy="320621"/>
                </a:xfrm>
                <a:prstGeom prst="rect">
                  <a:avLst/>
                </a:prstGeom>
                <a:solidFill>
                  <a:srgbClr val="548235"/>
                </a:solidFill>
                <a:ln w="25400">
                  <a:solidFill>
                    <a:srgbClr val="548235"/>
                  </a:solidFill>
                </a:ln>
              </p:spPr>
              <p:txBody>
                <a:bodyPr wrap="square" tIns="21600" bIns="21600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TTP VI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D63974D-F23F-9FA4-C787-116CAE0B76E9}"/>
                  </a:ext>
                </a:extLst>
              </p:cNvPr>
              <p:cNvGrpSpPr/>
              <p:nvPr/>
            </p:nvGrpSpPr>
            <p:grpSpPr>
              <a:xfrm>
                <a:off x="5181377" y="722786"/>
                <a:ext cx="1587268" cy="366294"/>
                <a:chOff x="7310001" y="1370594"/>
                <a:chExt cx="1587268" cy="366294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BE4F8ECB-FB07-4362-4E6D-CD7C34307F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310001" y="1370594"/>
                  <a:ext cx="333468" cy="366294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BF064A79-3DCD-0018-588F-733A3F338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206415" y="1370594"/>
                  <a:ext cx="333468" cy="366294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9E1F4371-18E0-3EC7-F0AE-F6C24E5F41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700313" y="1373741"/>
                  <a:ext cx="319004" cy="36000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4EFD21CC-BAB8-D2DB-F5D6-459399FBC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578265" y="1373741"/>
                  <a:ext cx="319004" cy="36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1B7675A-D8D4-8078-D5ED-2BD849900BDC}"/>
                </a:ext>
              </a:extLst>
            </p:cNvPr>
            <p:cNvGrpSpPr/>
            <p:nvPr/>
          </p:nvGrpSpPr>
          <p:grpSpPr>
            <a:xfrm>
              <a:off x="1442969" y="3743804"/>
              <a:ext cx="1692001" cy="791924"/>
              <a:chOff x="5126044" y="342695"/>
              <a:chExt cx="1692001" cy="791924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5AADA49-453C-3A77-C818-78B453BCC790}"/>
                  </a:ext>
                </a:extLst>
              </p:cNvPr>
              <p:cNvGrpSpPr/>
              <p:nvPr/>
            </p:nvGrpSpPr>
            <p:grpSpPr>
              <a:xfrm>
                <a:off x="5126044" y="342695"/>
                <a:ext cx="1692001" cy="791924"/>
                <a:chOff x="7345876" y="1477069"/>
                <a:chExt cx="1692001" cy="791924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A594D224-42CB-763F-6378-A70303CCD0E1}"/>
                    </a:ext>
                  </a:extLst>
                </p:cNvPr>
                <p:cNvSpPr/>
                <p:nvPr/>
              </p:nvSpPr>
              <p:spPr>
                <a:xfrm>
                  <a:off x="7345877" y="1507746"/>
                  <a:ext cx="1692000" cy="761247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5482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1600"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35FE02A-BF54-E3E3-CAFF-363C2548E88E}"/>
                    </a:ext>
                  </a:extLst>
                </p:cNvPr>
                <p:cNvSpPr txBox="1"/>
                <p:nvPr/>
              </p:nvSpPr>
              <p:spPr>
                <a:xfrm>
                  <a:off x="7345876" y="1477069"/>
                  <a:ext cx="1692001" cy="320621"/>
                </a:xfrm>
                <a:prstGeom prst="rect">
                  <a:avLst/>
                </a:prstGeom>
                <a:solidFill>
                  <a:srgbClr val="548235"/>
                </a:solidFill>
                <a:ln w="25400">
                  <a:solidFill>
                    <a:srgbClr val="548235"/>
                  </a:solidFill>
                </a:ln>
              </p:spPr>
              <p:txBody>
                <a:bodyPr wrap="square" tIns="21600" bIns="21600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</a:rPr>
                    <a:t>SPOC NIC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8D45AB6-7078-ADA6-B8F9-838D25B5303B}"/>
                  </a:ext>
                </a:extLst>
              </p:cNvPr>
              <p:cNvGrpSpPr/>
              <p:nvPr/>
            </p:nvGrpSpPr>
            <p:grpSpPr>
              <a:xfrm>
                <a:off x="5139045" y="687251"/>
                <a:ext cx="1621447" cy="414000"/>
                <a:chOff x="5139045" y="687251"/>
                <a:chExt cx="1621447" cy="414000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1FA146C9-9690-8481-020D-51E18C9C2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139045" y="687251"/>
                  <a:ext cx="414000" cy="41400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F4B3AF0A-E776-B1D2-40E5-746A203FC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015012" y="687251"/>
                  <a:ext cx="414000" cy="41400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2CD1202-0DD2-65AF-A188-FF80B3A04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559943" y="711104"/>
                  <a:ext cx="333468" cy="366294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BD2A9221-0D19-9C6A-DFDC-71C4A2F1E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427024" y="711104"/>
                  <a:ext cx="333468" cy="366294"/>
                </a:xfrm>
                <a:prstGeom prst="rect">
                  <a:avLst/>
                </a:prstGeom>
              </p:spPr>
            </p:pic>
          </p:grpSp>
        </p:grp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B882CEC7-B37F-46B4-E443-7F15403294C1}"/>
                </a:ext>
              </a:extLst>
            </p:cNvPr>
            <p:cNvSpPr/>
            <p:nvPr/>
          </p:nvSpPr>
          <p:spPr>
            <a:xfrm rot="5400000">
              <a:off x="2189969" y="2432730"/>
              <a:ext cx="198000" cy="35717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1C4E641B-7598-F133-5743-287C40F433C6}"/>
                </a:ext>
              </a:extLst>
            </p:cNvPr>
            <p:cNvSpPr/>
            <p:nvPr/>
          </p:nvSpPr>
          <p:spPr>
            <a:xfrm rot="5400000">
              <a:off x="2189969" y="3449010"/>
              <a:ext cx="198000" cy="35717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1B7C652-E0EB-BE49-A1AF-070AEBDC3571}"/>
                </a:ext>
              </a:extLst>
            </p:cNvPr>
            <p:cNvGrpSpPr/>
            <p:nvPr/>
          </p:nvGrpSpPr>
          <p:grpSpPr>
            <a:xfrm>
              <a:off x="3475221" y="2988309"/>
              <a:ext cx="1694248" cy="1551287"/>
              <a:chOff x="9462828" y="202471"/>
              <a:chExt cx="1694248" cy="1551287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89EBC0DD-1212-E7DF-BDD3-3EE80F265790}"/>
                  </a:ext>
                </a:extLst>
              </p:cNvPr>
              <p:cNvSpPr/>
              <p:nvPr/>
            </p:nvSpPr>
            <p:spPr>
              <a:xfrm>
                <a:off x="9462828" y="202471"/>
                <a:ext cx="1692000" cy="15512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81A7A4F6-66DF-89D3-A811-6E14DC214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45930" y="620793"/>
                <a:ext cx="324000" cy="369634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0DC0E07B-AEAA-EDED-1BF5-56229817E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7809" y="680716"/>
                <a:ext cx="258646" cy="270000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429FC0FF-AAD6-4834-98A1-DCB525DA6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0828" y="704196"/>
                <a:ext cx="258645" cy="270000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92011CF3-EB7E-C688-2280-21EC4CB07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9984" y="628544"/>
                <a:ext cx="324000" cy="369634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9935539-9BC9-CA7F-6A57-CF8C1F4CBE3C}"/>
                  </a:ext>
                </a:extLst>
              </p:cNvPr>
              <p:cNvSpPr txBox="1"/>
              <p:nvPr/>
            </p:nvSpPr>
            <p:spPr>
              <a:xfrm>
                <a:off x="9465075" y="207973"/>
                <a:ext cx="1692001" cy="320621"/>
              </a:xfrm>
              <a:prstGeom prst="rect">
                <a:avLst/>
              </a:prstGeom>
              <a:solidFill>
                <a:srgbClr val="548235"/>
              </a:solidFill>
              <a:ln w="25400">
                <a:solidFill>
                  <a:srgbClr val="548235"/>
                </a:solidFill>
              </a:ln>
            </p:spPr>
            <p:txBody>
              <a:bodyPr wrap="square" tIns="21600" bIns="21600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BCR</a:t>
                </a:r>
              </a:p>
            </p:txBody>
          </p:sp>
        </p:grp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86C6066-A3AA-AB97-550D-C34F1C461FFD}"/>
                </a:ext>
              </a:extLst>
            </p:cNvPr>
            <p:cNvCxnSpPr/>
            <p:nvPr/>
          </p:nvCxnSpPr>
          <p:spPr>
            <a:xfrm>
              <a:off x="3475221" y="3899838"/>
              <a:ext cx="1692000" cy="0"/>
            </a:xfrm>
            <a:prstGeom prst="line">
              <a:avLst/>
            </a:prstGeom>
            <a:ln w="25400">
              <a:solidFill>
                <a:srgbClr val="5482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FE37D3A-6988-9017-28B8-D3F6D7A1235C}"/>
                </a:ext>
              </a:extLst>
            </p:cNvPr>
            <p:cNvGrpSpPr/>
            <p:nvPr/>
          </p:nvGrpSpPr>
          <p:grpSpPr>
            <a:xfrm>
              <a:off x="3506163" y="4038288"/>
              <a:ext cx="1607809" cy="414000"/>
              <a:chOff x="9536386" y="2466701"/>
              <a:chExt cx="1607809" cy="414000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486854ED-A429-001B-2A5D-F5DDE1174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536386" y="2466701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AB5641B3-357B-14BA-6DBA-CEC74F1F0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36828" y="2466701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73573D-B421-15FE-690C-A66572F6CA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49531" y="2488884"/>
                <a:ext cx="324000" cy="369634"/>
              </a:xfrm>
              <a:prstGeom prst="rect">
                <a:avLst/>
              </a:prstGeom>
            </p:spPr>
          </p:pic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F3187DCA-7C13-55AD-1853-9C9DA3061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820195" y="2488884"/>
                <a:ext cx="324000" cy="369634"/>
              </a:xfrm>
              <a:prstGeom prst="rect">
                <a:avLst/>
              </a:prstGeom>
            </p:spPr>
          </p:pic>
        </p:grpSp>
        <p:sp>
          <p:nvSpPr>
            <p:cNvPr id="123" name="Arrow: Right 122">
              <a:extLst>
                <a:ext uri="{FF2B5EF4-FFF2-40B4-BE49-F238E27FC236}">
                  <a16:creationId xmlns:a16="http://schemas.microsoft.com/office/drawing/2014/main" id="{6EF3BBFE-2D75-B3FF-3710-A85152DFA955}"/>
                </a:ext>
              </a:extLst>
            </p:cNvPr>
            <p:cNvSpPr/>
            <p:nvPr/>
          </p:nvSpPr>
          <p:spPr>
            <a:xfrm rot="5400000">
              <a:off x="3130689" y="4722020"/>
              <a:ext cx="369331" cy="357173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AECAFA5-EAF3-E280-3ECC-88E7AF7C79CB}"/>
                </a:ext>
              </a:extLst>
            </p:cNvPr>
            <p:cNvGrpSpPr/>
            <p:nvPr/>
          </p:nvGrpSpPr>
          <p:grpSpPr>
            <a:xfrm>
              <a:off x="1426323" y="5255630"/>
              <a:ext cx="1705133" cy="953995"/>
              <a:chOff x="7137519" y="872718"/>
              <a:chExt cx="1705133" cy="953995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45E82DF-C575-1FF0-258D-C96D25389A63}"/>
                  </a:ext>
                </a:extLst>
              </p:cNvPr>
              <p:cNvGrpSpPr/>
              <p:nvPr/>
            </p:nvGrpSpPr>
            <p:grpSpPr>
              <a:xfrm>
                <a:off x="7137519" y="872718"/>
                <a:ext cx="1705133" cy="953995"/>
                <a:chOff x="7332744" y="1477069"/>
                <a:chExt cx="1705133" cy="953995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1F9912DD-830A-5168-A54A-7B2607A8F282}"/>
                    </a:ext>
                  </a:extLst>
                </p:cNvPr>
                <p:cNvGrpSpPr/>
                <p:nvPr/>
              </p:nvGrpSpPr>
              <p:grpSpPr>
                <a:xfrm>
                  <a:off x="7332744" y="1507746"/>
                  <a:ext cx="1705133" cy="923318"/>
                  <a:chOff x="7463025" y="1172129"/>
                  <a:chExt cx="3229565" cy="990269"/>
                </a:xfrm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ED20F218-E14C-7B30-7213-C6CD39CFE28A}"/>
                      </a:ext>
                    </a:extLst>
                  </p:cNvPr>
                  <p:cNvSpPr/>
                  <p:nvPr/>
                </p:nvSpPr>
                <p:spPr>
                  <a:xfrm>
                    <a:off x="7487899" y="1172129"/>
                    <a:ext cx="3204691" cy="99026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54823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21A7C62C-EA56-16D1-2010-9494A31F119E}"/>
                      </a:ext>
                    </a:extLst>
                  </p:cNvPr>
                  <p:cNvSpPr txBox="1"/>
                  <p:nvPr/>
                </p:nvSpPr>
                <p:spPr>
                  <a:xfrm>
                    <a:off x="7463025" y="1172129"/>
                    <a:ext cx="3024000" cy="3961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Hospital A </a:t>
                    </a:r>
                    <a:r>
                      <a:rPr lang="en-US" dirty="0"/>
                      <a:t>&lt;</a:t>
                    </a:r>
                    <a:endParaRPr lang="en-US" b="1" dirty="0"/>
                  </a:p>
                </p:txBody>
              </p: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6C9429C3-5ADC-36E5-1BA6-13BB2D3830E5}"/>
                    </a:ext>
                  </a:extLst>
                </p:cNvPr>
                <p:cNvSpPr txBox="1"/>
                <p:nvPr/>
              </p:nvSpPr>
              <p:spPr>
                <a:xfrm>
                  <a:off x="7344949" y="1477069"/>
                  <a:ext cx="1692928" cy="338554"/>
                </a:xfrm>
                <a:prstGeom prst="rect">
                  <a:avLst/>
                </a:prstGeom>
                <a:solidFill>
                  <a:srgbClr val="548235"/>
                </a:solidFill>
                <a:ln w="25400">
                  <a:solidFill>
                    <a:srgbClr val="548235"/>
                  </a:solidFill>
                </a:ln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Simplified IMA-NIC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136BA963-A934-9C40-C885-5F554E45FED3}"/>
                  </a:ext>
                </a:extLst>
              </p:cNvPr>
              <p:cNvGrpSpPr/>
              <p:nvPr/>
            </p:nvGrpSpPr>
            <p:grpSpPr>
              <a:xfrm>
                <a:off x="7229365" y="1313794"/>
                <a:ext cx="1567206" cy="414000"/>
                <a:chOff x="7229365" y="1313794"/>
                <a:chExt cx="1567206" cy="414000"/>
              </a:xfrm>
            </p:grpSpPr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4CEDB17B-4DE5-8998-1EC4-0E616B5A52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229365" y="1313794"/>
                  <a:ext cx="414000" cy="414000"/>
                </a:xfrm>
                <a:prstGeom prst="rect">
                  <a:avLst/>
                </a:prstGeom>
              </p:spPr>
            </p:pic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A3FDE486-10E5-1DAF-BB33-492F90052C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1803" y="1385794"/>
                  <a:ext cx="258646" cy="270000"/>
                </a:xfrm>
                <a:prstGeom prst="rect">
                  <a:avLst/>
                </a:prstGeom>
              </p:spPr>
            </p:pic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788B7D54-6DF4-C9E1-E082-8917D5B657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118032" y="1313794"/>
                  <a:ext cx="414000" cy="414000"/>
                </a:xfrm>
                <a:prstGeom prst="rect">
                  <a:avLst/>
                </a:prstGeom>
              </p:spPr>
            </p:pic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3E702EA4-B886-2920-8749-6F2CFD3825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37926" y="1385794"/>
                  <a:ext cx="258645" cy="27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A9C1ABF-BAEA-99EE-DEFE-5965C17D5B5C}"/>
                </a:ext>
              </a:extLst>
            </p:cNvPr>
            <p:cNvGrpSpPr/>
            <p:nvPr/>
          </p:nvGrpSpPr>
          <p:grpSpPr>
            <a:xfrm>
              <a:off x="3475030" y="5255630"/>
              <a:ext cx="1692929" cy="953148"/>
              <a:chOff x="9202280" y="872718"/>
              <a:chExt cx="1692929" cy="953148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CEF700B-D281-F7CB-9BC4-1D4958B75ECE}"/>
                  </a:ext>
                </a:extLst>
              </p:cNvPr>
              <p:cNvGrpSpPr/>
              <p:nvPr/>
            </p:nvGrpSpPr>
            <p:grpSpPr>
              <a:xfrm>
                <a:off x="9202280" y="872718"/>
                <a:ext cx="1692929" cy="953148"/>
                <a:chOff x="9397505" y="1477069"/>
                <a:chExt cx="1692929" cy="953148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7DC3B1F8-6474-CC1E-DC47-8F53CC804602}"/>
                    </a:ext>
                  </a:extLst>
                </p:cNvPr>
                <p:cNvSpPr/>
                <p:nvPr/>
              </p:nvSpPr>
              <p:spPr>
                <a:xfrm>
                  <a:off x="9398434" y="1507745"/>
                  <a:ext cx="1692000" cy="92247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rgbClr val="5482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3C4D0CF3-EF62-4652-2EF8-E4D92C1EBAEB}"/>
                    </a:ext>
                  </a:extLst>
                </p:cNvPr>
                <p:cNvSpPr txBox="1"/>
                <p:nvPr/>
              </p:nvSpPr>
              <p:spPr>
                <a:xfrm>
                  <a:off x="9397505" y="1477069"/>
                  <a:ext cx="1688593" cy="338554"/>
                </a:xfrm>
                <a:prstGeom prst="rect">
                  <a:avLst/>
                </a:prstGeom>
                <a:solidFill>
                  <a:srgbClr val="548235"/>
                </a:solidFill>
                <a:ln w="25400">
                  <a:solidFill>
                    <a:srgbClr val="548235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chemeClr val="bg1"/>
                      </a:solidFill>
                    </a:rPr>
                    <a:t>Simplified BCR</a:t>
                  </a:r>
                </a:p>
              </p:txBody>
            </p:sp>
          </p:grpSp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E5CCC1FD-D612-739B-6FD8-F3A49EA993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280701" y="1313794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ABD3F030-6082-8A49-E5A8-8B288270E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2124" y="1385794"/>
                <a:ext cx="258646" cy="270000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91B0B601-C554-0CB3-A199-813A83697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181143" y="1313794"/>
                <a:ext cx="414000" cy="414000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D053EA5E-B7A6-759D-B4F9-4AC3AEF8B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6511" y="1385794"/>
                <a:ext cx="258645" cy="270000"/>
              </a:xfrm>
              <a:prstGeom prst="rect">
                <a:avLst/>
              </a:prstGeom>
            </p:spPr>
          </p:pic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AE61AEC-F602-0EBE-102A-3566D745F56F}"/>
                </a:ext>
              </a:extLst>
            </p:cNvPr>
            <p:cNvSpPr txBox="1"/>
            <p:nvPr/>
          </p:nvSpPr>
          <p:spPr>
            <a:xfrm>
              <a:off x="984253" y="1038914"/>
              <a:ext cx="448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</a:rPr>
                <a:t>Data holders know data under ids</a:t>
              </a:r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2778D5F9-CB09-0FA0-D46D-EAE5756CBB6C}"/>
              </a:ext>
            </a:extLst>
          </p:cNvPr>
          <p:cNvSpPr txBox="1"/>
          <p:nvPr/>
        </p:nvSpPr>
        <p:spPr>
          <a:xfrm>
            <a:off x="1948711" y="6082954"/>
            <a:ext cx="829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From there, we can in the future extend towards realistic cases!</a:t>
            </a:r>
          </a:p>
        </p:txBody>
      </p:sp>
    </p:spTree>
    <p:extLst>
      <p:ext uri="{BB962C8B-B14F-4D97-AF65-F5344CB8AC3E}">
        <p14:creationId xmlns:p14="http://schemas.microsoft.com/office/powerpoint/2010/main" val="305109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F7212-B7A6-AD28-DD10-90AB4A447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60B3-D70A-6D16-55F8-881CC061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40" y="152017"/>
            <a:ext cx="8192559" cy="1171424"/>
          </a:xfrm>
        </p:spPr>
        <p:txBody>
          <a:bodyPr/>
          <a:lstStyle/>
          <a:p>
            <a:r>
              <a:rPr lang="fr-BE" dirty="0"/>
              <a:t>Secure Multi-Party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53D82-84B0-5369-2E4F-139CA439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584E-541A-3948-AA01-9DB5F057134D}" type="slidenum">
              <a:rPr lang="en-BE" smtClean="0"/>
              <a:pPr/>
              <a:t>5</a:t>
            </a:fld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F106E-EC1A-4DD4-7F4C-3E73F4F4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24325" y="6175589"/>
            <a:ext cx="1583741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 October 2024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13F8F0E8-BCDB-D369-D1DA-83F7F111C3DE}"/>
              </a:ext>
            </a:extLst>
          </p:cNvPr>
          <p:cNvSpPr/>
          <p:nvPr/>
        </p:nvSpPr>
        <p:spPr>
          <a:xfrm>
            <a:off x="5578220" y="3733115"/>
            <a:ext cx="2746637" cy="11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796BE-B342-BE36-01B8-7E96BBF80447}"/>
              </a:ext>
            </a:extLst>
          </p:cNvPr>
          <p:cNvSpPr/>
          <p:nvPr/>
        </p:nvSpPr>
        <p:spPr>
          <a:xfrm>
            <a:off x="5578220" y="3733115"/>
            <a:ext cx="504056" cy="511037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39DD1C-CFA1-A037-3631-E6D2B07B8E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48" y="3767323"/>
            <a:ext cx="432000" cy="432000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F1DDC943-8F34-C49B-55D5-B8FA7AA8C04D}"/>
              </a:ext>
            </a:extLst>
          </p:cNvPr>
          <p:cNvSpPr/>
          <p:nvPr/>
        </p:nvSpPr>
        <p:spPr>
          <a:xfrm>
            <a:off x="1272684" y="1930481"/>
            <a:ext cx="2744048" cy="11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D4AF2-0A6B-8112-6346-722290E7908D}"/>
              </a:ext>
            </a:extLst>
          </p:cNvPr>
          <p:cNvSpPr/>
          <p:nvPr/>
        </p:nvSpPr>
        <p:spPr>
          <a:xfrm>
            <a:off x="1272684" y="1930481"/>
            <a:ext cx="504056" cy="511037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6727BEF8-8FC8-B485-6916-3C26F3474A61}"/>
              </a:ext>
            </a:extLst>
          </p:cNvPr>
          <p:cNvSpPr/>
          <p:nvPr/>
        </p:nvSpPr>
        <p:spPr>
          <a:xfrm>
            <a:off x="653088" y="3733115"/>
            <a:ext cx="2746637" cy="11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F7F266-477B-E43D-E5ED-0EB215BD0DC4}"/>
              </a:ext>
            </a:extLst>
          </p:cNvPr>
          <p:cNvSpPr/>
          <p:nvPr/>
        </p:nvSpPr>
        <p:spPr>
          <a:xfrm>
            <a:off x="653088" y="3733115"/>
            <a:ext cx="504056" cy="511037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582A4462-A9C5-9506-76AF-34E34C5FA68E}"/>
              </a:ext>
            </a:extLst>
          </p:cNvPr>
          <p:cNvSpPr/>
          <p:nvPr/>
        </p:nvSpPr>
        <p:spPr>
          <a:xfrm>
            <a:off x="4816133" y="1944089"/>
            <a:ext cx="2746637" cy="11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AEF82C-C1A8-6DC4-B171-E88A00EAD0CA}"/>
              </a:ext>
            </a:extLst>
          </p:cNvPr>
          <p:cNvSpPr/>
          <p:nvPr/>
        </p:nvSpPr>
        <p:spPr>
          <a:xfrm>
            <a:off x="4816133" y="1944089"/>
            <a:ext cx="504056" cy="511037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566331-AEE6-F100-17C0-BD11E9B06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1" y="1983955"/>
            <a:ext cx="336420" cy="432000"/>
          </a:xfrm>
          <a:prstGeom prst="rect">
            <a:avLst/>
          </a:prstGeom>
        </p:spPr>
      </p:pic>
      <p:pic>
        <p:nvPicPr>
          <p:cNvPr id="21" name="Picture 2" descr="http://www.clker.com/cliparts/5/z/K/D/E/s/business-person-black-md.png">
            <a:extLst>
              <a:ext uri="{FF2B5EF4-FFF2-40B4-BE49-F238E27FC236}">
                <a16:creationId xmlns:a16="http://schemas.microsoft.com/office/drawing/2014/main" id="{B5BEFFF0-A5C6-ED1D-3B9D-E7B90FB1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6" y="3764904"/>
            <a:ext cx="33052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2D2C9B4F-77C3-5A25-5534-85690C5E91AC}"/>
              </a:ext>
            </a:extLst>
          </p:cNvPr>
          <p:cNvSpPr/>
          <p:nvPr/>
        </p:nvSpPr>
        <p:spPr>
          <a:xfrm>
            <a:off x="3087756" y="5449350"/>
            <a:ext cx="2746637" cy="1152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1CEFD-2453-60D0-D8C3-465815944257}"/>
              </a:ext>
            </a:extLst>
          </p:cNvPr>
          <p:cNvSpPr/>
          <p:nvPr/>
        </p:nvSpPr>
        <p:spPr>
          <a:xfrm>
            <a:off x="3087756" y="5449350"/>
            <a:ext cx="504056" cy="511037"/>
          </a:xfrm>
          <a:prstGeom prst="rect">
            <a:avLst/>
          </a:prstGeom>
          <a:solidFill>
            <a:schemeClr val="bg1">
              <a:alpha val="75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id="{70C90FF7-0302-00E0-D640-017AE08BC9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77" y="5489216"/>
            <a:ext cx="432000" cy="432000"/>
          </a:xfrm>
          <a:prstGeom prst="rect">
            <a:avLst/>
          </a:prstGeom>
        </p:spPr>
      </p:pic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4A6C2A0A-936D-905E-F387-73C1E13138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71" y="1962270"/>
            <a:ext cx="331638" cy="432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76F35A2-32CE-AA2B-2A08-6599B9D447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55" y="-29173"/>
            <a:ext cx="4579970" cy="688717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8A4FE13-EAAE-5A7D-E891-986EF95A0E48}"/>
              </a:ext>
            </a:extLst>
          </p:cNvPr>
          <p:cNvSpPr txBox="1"/>
          <p:nvPr/>
        </p:nvSpPr>
        <p:spPr>
          <a:xfrm>
            <a:off x="387540" y="712250"/>
            <a:ext cx="82683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Multiple parties jointly compute a function over their confidential inputs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Example: </a:t>
            </a:r>
            <a: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Calculate average wage without disclosing individual inputs</a:t>
            </a:r>
            <a:br>
              <a:rPr lang="en-US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No one learns anything new aside from the average wage</a:t>
            </a:r>
            <a:endParaRPr lang="en-US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br>
              <a:rPr lang="en-US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</a:br>
            <a:endParaRPr lang="en-US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ounded Rectangle 88">
            <a:extLst>
              <a:ext uri="{FF2B5EF4-FFF2-40B4-BE49-F238E27FC236}">
                <a16:creationId xmlns:a16="http://schemas.microsoft.com/office/drawing/2014/main" id="{D6E196AC-1824-0CC1-F818-577D0FF95A90}"/>
              </a:ext>
            </a:extLst>
          </p:cNvPr>
          <p:cNvSpPr/>
          <p:nvPr/>
        </p:nvSpPr>
        <p:spPr>
          <a:xfrm>
            <a:off x="2309117" y="2408620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Elbow Connector 92">
            <a:extLst>
              <a:ext uri="{FF2B5EF4-FFF2-40B4-BE49-F238E27FC236}">
                <a16:creationId xmlns:a16="http://schemas.microsoft.com/office/drawing/2014/main" id="{56995CF1-C668-AAB9-D366-E808AFC3B95E}"/>
              </a:ext>
            </a:extLst>
          </p:cNvPr>
          <p:cNvCxnSpPr>
            <a:cxnSpLocks/>
          </p:cNvCxnSpPr>
          <p:nvPr/>
        </p:nvCxnSpPr>
        <p:spPr>
          <a:xfrm>
            <a:off x="2077011" y="2696620"/>
            <a:ext cx="23950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07EE78-82A6-562C-72CD-C7DEA3B68415}"/>
              </a:ext>
            </a:extLst>
          </p:cNvPr>
          <p:cNvSpPr txBox="1"/>
          <p:nvPr/>
        </p:nvSpPr>
        <p:spPr>
          <a:xfrm>
            <a:off x="1318083" y="2511954"/>
            <a:ext cx="842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€ 1250</a:t>
            </a:r>
            <a:endParaRPr lang="en-US" dirty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65B90DC-8954-F712-7D0D-7F793411D38A}"/>
              </a:ext>
            </a:extLst>
          </p:cNvPr>
          <p:cNvGrpSpPr/>
          <p:nvPr/>
        </p:nvGrpSpPr>
        <p:grpSpPr>
          <a:xfrm>
            <a:off x="2877719" y="2511954"/>
            <a:ext cx="1222072" cy="369332"/>
            <a:chOff x="2877719" y="2321454"/>
            <a:chExt cx="1222072" cy="369332"/>
          </a:xfrm>
        </p:grpSpPr>
        <p:cxnSp>
          <p:nvCxnSpPr>
            <p:cNvPr id="43" name="Elbow Connector 92">
              <a:extLst>
                <a:ext uri="{FF2B5EF4-FFF2-40B4-BE49-F238E27FC236}">
                  <a16:creationId xmlns:a16="http://schemas.microsoft.com/office/drawing/2014/main" id="{4D7DDA06-BF05-920A-2FD8-8E8A40F132A0}"/>
                </a:ext>
              </a:extLst>
            </p:cNvPr>
            <p:cNvCxnSpPr>
              <a:cxnSpLocks/>
            </p:cNvCxnSpPr>
            <p:nvPr/>
          </p:nvCxnSpPr>
          <p:spPr>
            <a:xfrm>
              <a:off x="2877719" y="2506120"/>
              <a:ext cx="239504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B0E8F62-ACE4-360D-BBA4-3099880DFC9E}"/>
                </a:ext>
              </a:extLst>
            </p:cNvPr>
            <p:cNvSpPr txBox="1"/>
            <p:nvPr/>
          </p:nvSpPr>
          <p:spPr>
            <a:xfrm>
              <a:off x="3109826" y="2321454"/>
              <a:ext cx="9899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€ 2140</a:t>
              </a:r>
              <a:endParaRPr lang="en-US" dirty="0"/>
            </a:p>
          </p:txBody>
        </p:sp>
      </p:grpSp>
      <p:sp>
        <p:nvSpPr>
          <p:cNvPr id="48" name="Rounded Rectangle 88">
            <a:extLst>
              <a:ext uri="{FF2B5EF4-FFF2-40B4-BE49-F238E27FC236}">
                <a16:creationId xmlns:a16="http://schemas.microsoft.com/office/drawing/2014/main" id="{E8F732FA-8A20-6156-B12E-5325ACE0BD8D}"/>
              </a:ext>
            </a:extLst>
          </p:cNvPr>
          <p:cNvSpPr/>
          <p:nvPr/>
        </p:nvSpPr>
        <p:spPr>
          <a:xfrm>
            <a:off x="1690630" y="4176395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Elbow Connector 92">
            <a:extLst>
              <a:ext uri="{FF2B5EF4-FFF2-40B4-BE49-F238E27FC236}">
                <a16:creationId xmlns:a16="http://schemas.microsoft.com/office/drawing/2014/main" id="{E085B4E3-9B30-5BC4-13D7-7BFAAE8459EB}"/>
              </a:ext>
            </a:extLst>
          </p:cNvPr>
          <p:cNvCxnSpPr>
            <a:cxnSpLocks/>
          </p:cNvCxnSpPr>
          <p:nvPr/>
        </p:nvCxnSpPr>
        <p:spPr>
          <a:xfrm>
            <a:off x="1458524" y="4464395"/>
            <a:ext cx="23950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4832923-8960-6512-9EDB-04F09CAAF71D}"/>
              </a:ext>
            </a:extLst>
          </p:cNvPr>
          <p:cNvSpPr txBox="1"/>
          <p:nvPr/>
        </p:nvSpPr>
        <p:spPr>
          <a:xfrm>
            <a:off x="699596" y="4279729"/>
            <a:ext cx="842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€ 3200</a:t>
            </a:r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DBC9965-9DC6-4067-086C-350F561E10FF}"/>
              </a:ext>
            </a:extLst>
          </p:cNvPr>
          <p:cNvGrpSpPr/>
          <p:nvPr/>
        </p:nvGrpSpPr>
        <p:grpSpPr>
          <a:xfrm>
            <a:off x="2259232" y="4279729"/>
            <a:ext cx="1222072" cy="369332"/>
            <a:chOff x="2259232" y="4089229"/>
            <a:chExt cx="1222072" cy="369332"/>
          </a:xfrm>
        </p:grpSpPr>
        <p:cxnSp>
          <p:nvCxnSpPr>
            <p:cNvPr id="51" name="Elbow Connector 92">
              <a:extLst>
                <a:ext uri="{FF2B5EF4-FFF2-40B4-BE49-F238E27FC236}">
                  <a16:creationId xmlns:a16="http://schemas.microsoft.com/office/drawing/2014/main" id="{0D23993E-539B-3E71-F103-2EC80B760DA4}"/>
                </a:ext>
              </a:extLst>
            </p:cNvPr>
            <p:cNvCxnSpPr>
              <a:cxnSpLocks/>
            </p:cNvCxnSpPr>
            <p:nvPr/>
          </p:nvCxnSpPr>
          <p:spPr>
            <a:xfrm>
              <a:off x="2259232" y="4273895"/>
              <a:ext cx="239504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506FBD-A882-94CB-0EF0-3C568FFBBD39}"/>
                </a:ext>
              </a:extLst>
            </p:cNvPr>
            <p:cNvSpPr txBox="1"/>
            <p:nvPr/>
          </p:nvSpPr>
          <p:spPr>
            <a:xfrm>
              <a:off x="2491339" y="4089229"/>
              <a:ext cx="9899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€ 2140</a:t>
              </a:r>
              <a:endParaRPr lang="en-US" dirty="0"/>
            </a:p>
          </p:txBody>
        </p:sp>
      </p:grpSp>
      <p:sp>
        <p:nvSpPr>
          <p:cNvPr id="54" name="Rounded Rectangle 88">
            <a:extLst>
              <a:ext uri="{FF2B5EF4-FFF2-40B4-BE49-F238E27FC236}">
                <a16:creationId xmlns:a16="http://schemas.microsoft.com/office/drawing/2014/main" id="{4DA2E1AE-506C-4521-871D-715B5A2E05BA}"/>
              </a:ext>
            </a:extLst>
          </p:cNvPr>
          <p:cNvSpPr/>
          <p:nvPr/>
        </p:nvSpPr>
        <p:spPr>
          <a:xfrm>
            <a:off x="5876163" y="2400862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5" name="Elbow Connector 92">
            <a:extLst>
              <a:ext uri="{FF2B5EF4-FFF2-40B4-BE49-F238E27FC236}">
                <a16:creationId xmlns:a16="http://schemas.microsoft.com/office/drawing/2014/main" id="{59207F46-34CB-ED6C-575A-D22DA08A2F4C}"/>
              </a:ext>
            </a:extLst>
          </p:cNvPr>
          <p:cNvCxnSpPr>
            <a:cxnSpLocks/>
          </p:cNvCxnSpPr>
          <p:nvPr/>
        </p:nvCxnSpPr>
        <p:spPr>
          <a:xfrm>
            <a:off x="5644057" y="2688862"/>
            <a:ext cx="23950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D2F17E-0BDA-7A7D-24E8-8681398C97F9}"/>
              </a:ext>
            </a:extLst>
          </p:cNvPr>
          <p:cNvSpPr txBox="1"/>
          <p:nvPr/>
        </p:nvSpPr>
        <p:spPr>
          <a:xfrm>
            <a:off x="4885129" y="2504196"/>
            <a:ext cx="842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€ 1850</a:t>
            </a:r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F69A5B4-5528-3026-2E49-8DBD2C521BBD}"/>
              </a:ext>
            </a:extLst>
          </p:cNvPr>
          <p:cNvGrpSpPr/>
          <p:nvPr/>
        </p:nvGrpSpPr>
        <p:grpSpPr>
          <a:xfrm>
            <a:off x="6444765" y="2504196"/>
            <a:ext cx="1222072" cy="369332"/>
            <a:chOff x="6444765" y="2313696"/>
            <a:chExt cx="1222072" cy="369332"/>
          </a:xfrm>
        </p:grpSpPr>
        <p:cxnSp>
          <p:nvCxnSpPr>
            <p:cNvPr id="57" name="Elbow Connector 92">
              <a:extLst>
                <a:ext uri="{FF2B5EF4-FFF2-40B4-BE49-F238E27FC236}">
                  <a16:creationId xmlns:a16="http://schemas.microsoft.com/office/drawing/2014/main" id="{9967739F-E004-1DB6-5244-A8259AEA0C81}"/>
                </a:ext>
              </a:extLst>
            </p:cNvPr>
            <p:cNvCxnSpPr>
              <a:cxnSpLocks/>
            </p:cNvCxnSpPr>
            <p:nvPr/>
          </p:nvCxnSpPr>
          <p:spPr>
            <a:xfrm>
              <a:off x="6444765" y="2498362"/>
              <a:ext cx="239504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8B7887D-7E61-CBCB-E79A-4D76B0D1FC7F}"/>
                </a:ext>
              </a:extLst>
            </p:cNvPr>
            <p:cNvSpPr txBox="1"/>
            <p:nvPr/>
          </p:nvSpPr>
          <p:spPr>
            <a:xfrm>
              <a:off x="6676872" y="2313696"/>
              <a:ext cx="9899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€ 2140</a:t>
              </a:r>
              <a:endParaRPr lang="en-US" dirty="0"/>
            </a:p>
          </p:txBody>
        </p:sp>
      </p:grpSp>
      <p:sp>
        <p:nvSpPr>
          <p:cNvPr id="60" name="Rounded Rectangle 88">
            <a:extLst>
              <a:ext uri="{FF2B5EF4-FFF2-40B4-BE49-F238E27FC236}">
                <a16:creationId xmlns:a16="http://schemas.microsoft.com/office/drawing/2014/main" id="{03554A5D-3BEA-10A1-6007-067799140C4F}"/>
              </a:ext>
            </a:extLst>
          </p:cNvPr>
          <p:cNvSpPr/>
          <p:nvPr/>
        </p:nvSpPr>
        <p:spPr>
          <a:xfrm>
            <a:off x="6657734" y="4196904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Elbow Connector 92">
            <a:extLst>
              <a:ext uri="{FF2B5EF4-FFF2-40B4-BE49-F238E27FC236}">
                <a16:creationId xmlns:a16="http://schemas.microsoft.com/office/drawing/2014/main" id="{E1FE52AF-5A51-E2C3-3E2E-E1B9044CFAA8}"/>
              </a:ext>
            </a:extLst>
          </p:cNvPr>
          <p:cNvCxnSpPr>
            <a:cxnSpLocks/>
          </p:cNvCxnSpPr>
          <p:nvPr/>
        </p:nvCxnSpPr>
        <p:spPr>
          <a:xfrm>
            <a:off x="6425628" y="4484904"/>
            <a:ext cx="23950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40A788D-409D-60B0-2BF6-A3F8A315AB4A}"/>
              </a:ext>
            </a:extLst>
          </p:cNvPr>
          <p:cNvSpPr txBox="1"/>
          <p:nvPr/>
        </p:nvSpPr>
        <p:spPr>
          <a:xfrm>
            <a:off x="5666700" y="4300238"/>
            <a:ext cx="842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€ 2750</a:t>
            </a: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870196-A1B2-9E5F-7BD9-C005C320599D}"/>
              </a:ext>
            </a:extLst>
          </p:cNvPr>
          <p:cNvGrpSpPr/>
          <p:nvPr/>
        </p:nvGrpSpPr>
        <p:grpSpPr>
          <a:xfrm>
            <a:off x="7226336" y="4300238"/>
            <a:ext cx="1222072" cy="369332"/>
            <a:chOff x="7226336" y="4109738"/>
            <a:chExt cx="1222072" cy="369332"/>
          </a:xfrm>
        </p:grpSpPr>
        <p:cxnSp>
          <p:nvCxnSpPr>
            <p:cNvPr id="63" name="Elbow Connector 92">
              <a:extLst>
                <a:ext uri="{FF2B5EF4-FFF2-40B4-BE49-F238E27FC236}">
                  <a16:creationId xmlns:a16="http://schemas.microsoft.com/office/drawing/2014/main" id="{238A2A48-8533-D0BB-A123-8EAEC5404CCE}"/>
                </a:ext>
              </a:extLst>
            </p:cNvPr>
            <p:cNvCxnSpPr>
              <a:cxnSpLocks/>
            </p:cNvCxnSpPr>
            <p:nvPr/>
          </p:nvCxnSpPr>
          <p:spPr>
            <a:xfrm>
              <a:off x="7226336" y="4294404"/>
              <a:ext cx="239504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CC0481-1644-EE5D-C465-6BC4D1A06FEB}"/>
                </a:ext>
              </a:extLst>
            </p:cNvPr>
            <p:cNvSpPr txBox="1"/>
            <p:nvPr/>
          </p:nvSpPr>
          <p:spPr>
            <a:xfrm>
              <a:off x="7458443" y="4109738"/>
              <a:ext cx="9899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€ 2140</a:t>
              </a:r>
              <a:endParaRPr lang="en-US" dirty="0"/>
            </a:p>
          </p:txBody>
        </p:sp>
      </p:grpSp>
      <p:sp>
        <p:nvSpPr>
          <p:cNvPr id="66" name="Rounded Rectangle 88">
            <a:extLst>
              <a:ext uri="{FF2B5EF4-FFF2-40B4-BE49-F238E27FC236}">
                <a16:creationId xmlns:a16="http://schemas.microsoft.com/office/drawing/2014/main" id="{85553B09-C5B6-EA07-D383-AD047B5801F0}"/>
              </a:ext>
            </a:extLst>
          </p:cNvPr>
          <p:cNvSpPr/>
          <p:nvPr/>
        </p:nvSpPr>
        <p:spPr>
          <a:xfrm>
            <a:off x="4150033" y="5905325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Elbow Connector 92">
            <a:extLst>
              <a:ext uri="{FF2B5EF4-FFF2-40B4-BE49-F238E27FC236}">
                <a16:creationId xmlns:a16="http://schemas.microsoft.com/office/drawing/2014/main" id="{B663DC52-324E-35DD-40E7-DD856A9624A5}"/>
              </a:ext>
            </a:extLst>
          </p:cNvPr>
          <p:cNvCxnSpPr>
            <a:cxnSpLocks/>
          </p:cNvCxnSpPr>
          <p:nvPr/>
        </p:nvCxnSpPr>
        <p:spPr>
          <a:xfrm>
            <a:off x="3917927" y="6193325"/>
            <a:ext cx="239504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046DED8-D5E2-10A5-4208-9C971D08DFDA}"/>
              </a:ext>
            </a:extLst>
          </p:cNvPr>
          <p:cNvSpPr txBox="1"/>
          <p:nvPr/>
        </p:nvSpPr>
        <p:spPr>
          <a:xfrm>
            <a:off x="3158999" y="6008659"/>
            <a:ext cx="842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€ 1650</a:t>
            </a:r>
            <a:endParaRPr lang="en-US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E730E1-E802-3A4A-6567-2E6D9D377384}"/>
              </a:ext>
            </a:extLst>
          </p:cNvPr>
          <p:cNvGrpSpPr/>
          <p:nvPr/>
        </p:nvGrpSpPr>
        <p:grpSpPr>
          <a:xfrm>
            <a:off x="4718635" y="6008659"/>
            <a:ext cx="1222072" cy="369332"/>
            <a:chOff x="4718635" y="5818159"/>
            <a:chExt cx="1222072" cy="369332"/>
          </a:xfrm>
        </p:grpSpPr>
        <p:cxnSp>
          <p:nvCxnSpPr>
            <p:cNvPr id="69" name="Elbow Connector 92">
              <a:extLst>
                <a:ext uri="{FF2B5EF4-FFF2-40B4-BE49-F238E27FC236}">
                  <a16:creationId xmlns:a16="http://schemas.microsoft.com/office/drawing/2014/main" id="{D3501969-3518-FA3C-471E-94B728A17D5D}"/>
                </a:ext>
              </a:extLst>
            </p:cNvPr>
            <p:cNvCxnSpPr>
              <a:cxnSpLocks/>
            </p:cNvCxnSpPr>
            <p:nvPr/>
          </p:nvCxnSpPr>
          <p:spPr>
            <a:xfrm>
              <a:off x="4718635" y="6002825"/>
              <a:ext cx="239504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160FB0-9EC0-FB57-CABA-2DF5067341E6}"/>
                </a:ext>
              </a:extLst>
            </p:cNvPr>
            <p:cNvSpPr txBox="1"/>
            <p:nvPr/>
          </p:nvSpPr>
          <p:spPr>
            <a:xfrm>
              <a:off x="4950742" y="5818159"/>
              <a:ext cx="9899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€ 2140</a:t>
              </a:r>
              <a:endParaRPr lang="en-US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F8EDF47-9C1F-54F6-58EC-CAD042EF41E2}"/>
              </a:ext>
            </a:extLst>
          </p:cNvPr>
          <p:cNvGrpSpPr/>
          <p:nvPr/>
        </p:nvGrpSpPr>
        <p:grpSpPr>
          <a:xfrm>
            <a:off x="2044162" y="2956353"/>
            <a:ext cx="4909012" cy="2964863"/>
            <a:chOff x="2044162" y="2765853"/>
            <a:chExt cx="4909012" cy="296486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B177CE0-C9A0-A678-1582-CB48AECE0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4259" y="4561895"/>
              <a:ext cx="1990873" cy="1168821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88F95C9-B1C1-141D-4F16-C3176ADC2213}"/>
                </a:ext>
              </a:extLst>
            </p:cNvPr>
            <p:cNvCxnSpPr>
              <a:cxnSpLocks/>
            </p:cNvCxnSpPr>
            <p:nvPr/>
          </p:nvCxnSpPr>
          <p:spPr>
            <a:xfrm>
              <a:off x="6331482" y="2765853"/>
              <a:ext cx="621692" cy="1220042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73EE0C2-55B3-3E9B-E6D2-F395609823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4162" y="2786362"/>
              <a:ext cx="474987" cy="1199533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E28444B-63F3-69F2-DC5F-2D6FBCF2646C}"/>
                </a:ext>
              </a:extLst>
            </p:cNvPr>
            <p:cNvCxnSpPr>
              <a:cxnSpLocks/>
            </p:cNvCxnSpPr>
            <p:nvPr/>
          </p:nvCxnSpPr>
          <p:spPr>
            <a:xfrm>
              <a:off x="2738851" y="2794120"/>
              <a:ext cx="0" cy="394102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8465387-5645-C02E-79E6-86B4351838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6763" y="4554137"/>
              <a:ext cx="1942027" cy="1176579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A2C366D0-92FB-2937-48B7-FD2D26DBD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8851" y="3177214"/>
              <a:ext cx="3305588" cy="0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E681390-2CD1-A232-46D7-94E98CC95EC1}"/>
                </a:ext>
              </a:extLst>
            </p:cNvPr>
            <p:cNvCxnSpPr>
              <a:cxnSpLocks/>
            </p:cNvCxnSpPr>
            <p:nvPr/>
          </p:nvCxnSpPr>
          <p:spPr>
            <a:xfrm>
              <a:off x="6044439" y="2786362"/>
              <a:ext cx="0" cy="394102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76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54" grpId="0" animBg="1"/>
      <p:bldP spid="60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242EB-8034-8D60-1CE3-5D7A1030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33FA1A-033D-BA4B-9A64-11431968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300" y="6175589"/>
            <a:ext cx="449816" cy="365125"/>
          </a:xfrm>
        </p:spPr>
        <p:txBody>
          <a:bodyPr/>
          <a:lstStyle/>
          <a:p>
            <a:fld id="{A40E584E-541A-3948-AA01-9DB5F057134D}" type="slidenum">
              <a:rPr lang="en-BE" smtClean="0"/>
              <a:pPr/>
              <a:t>6</a:t>
            </a:fld>
            <a:endParaRPr lang="en-BE" dirty="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A0081712-591E-A9C9-690A-5AE74769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860" y="6175589"/>
            <a:ext cx="980440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57AFEC-2925-BDE2-F49A-8F0BE457AB94}"/>
              </a:ext>
            </a:extLst>
          </p:cNvPr>
          <p:cNvGrpSpPr/>
          <p:nvPr/>
        </p:nvGrpSpPr>
        <p:grpSpPr>
          <a:xfrm>
            <a:off x="390063" y="700000"/>
            <a:ext cx="2425099" cy="2727308"/>
            <a:chOff x="7463025" y="1172129"/>
            <a:chExt cx="4605330" cy="29250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E0A214-C9B3-4409-A31C-48097B70702E}"/>
                </a:ext>
              </a:extLst>
            </p:cNvPr>
            <p:cNvSpPr/>
            <p:nvPr/>
          </p:nvSpPr>
          <p:spPr>
            <a:xfrm>
              <a:off x="7487900" y="1172129"/>
              <a:ext cx="4580455" cy="2925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B3B6D7-4FB2-AFA0-34A1-ECDAC503FC22}"/>
                </a:ext>
              </a:extLst>
            </p:cNvPr>
            <p:cNvSpPr txBox="1"/>
            <p:nvPr/>
          </p:nvSpPr>
          <p:spPr>
            <a:xfrm>
              <a:off x="7463025" y="1172129"/>
              <a:ext cx="3024000" cy="396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/>
                <a:t>Hospital A </a:t>
              </a:r>
              <a:r>
                <a:rPr lang="en-US" dirty="0"/>
                <a:t>&lt;</a:t>
              </a:r>
              <a:endParaRPr lang="en-US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5E9929-0217-9C1D-4415-4C28EE7483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4655" y="1540554"/>
              <a:ext cx="3024000" cy="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BA3E399-E15D-0078-BD51-C532A5DBB68B}"/>
              </a:ext>
            </a:extLst>
          </p:cNvPr>
          <p:cNvSpPr txBox="1"/>
          <p:nvPr/>
        </p:nvSpPr>
        <p:spPr>
          <a:xfrm>
            <a:off x="400530" y="3658169"/>
            <a:ext cx="15966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/>
              <a:t>Hospital A </a:t>
            </a:r>
            <a:r>
              <a:rPr lang="en-US" dirty="0"/>
              <a:t>&lt;</a:t>
            </a:r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74968B-CCD5-9731-CAE2-4FCA9A84A3BA}"/>
              </a:ext>
            </a:extLst>
          </p:cNvPr>
          <p:cNvCxnSpPr>
            <a:cxnSpLocks/>
          </p:cNvCxnSpPr>
          <p:nvPr/>
        </p:nvCxnSpPr>
        <p:spPr>
          <a:xfrm flipV="1">
            <a:off x="406670" y="4001685"/>
            <a:ext cx="1596600" cy="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9889F143-E3B5-D4C1-574E-D69737C8B160}"/>
              </a:ext>
            </a:extLst>
          </p:cNvPr>
          <p:cNvGrpSpPr/>
          <p:nvPr/>
        </p:nvGrpSpPr>
        <p:grpSpPr>
          <a:xfrm>
            <a:off x="390063" y="3627492"/>
            <a:ext cx="2412000" cy="2757985"/>
            <a:chOff x="412735" y="3627492"/>
            <a:chExt cx="2412000" cy="27579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A3C6F9-C414-B71D-234C-920A86B51B63}"/>
                </a:ext>
              </a:extLst>
            </p:cNvPr>
            <p:cNvSpPr/>
            <p:nvPr/>
          </p:nvSpPr>
          <p:spPr>
            <a:xfrm>
              <a:off x="412735" y="3658169"/>
              <a:ext cx="2412000" cy="2727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9050F0D-BF0D-3980-F756-675114ED017A}"/>
                </a:ext>
              </a:extLst>
            </p:cNvPr>
            <p:cNvSpPr txBox="1"/>
            <p:nvPr/>
          </p:nvSpPr>
          <p:spPr>
            <a:xfrm>
              <a:off x="412735" y="3627492"/>
              <a:ext cx="2412000" cy="369332"/>
            </a:xfrm>
            <a:prstGeom prst="rect">
              <a:avLst/>
            </a:prstGeom>
            <a:solidFill>
              <a:srgbClr val="548235"/>
            </a:solidFill>
            <a:ln w="25400">
              <a:solidFill>
                <a:srgbClr val="548235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Simplified BCR</a:t>
              </a:r>
            </a:p>
          </p:txBody>
        </p: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DB6F1BCF-EC71-3105-904E-063DD421358A}"/>
              </a:ext>
            </a:extLst>
          </p:cNvPr>
          <p:cNvGrpSpPr/>
          <p:nvPr/>
        </p:nvGrpSpPr>
        <p:grpSpPr>
          <a:xfrm>
            <a:off x="484359" y="1117975"/>
            <a:ext cx="1295690" cy="2185127"/>
            <a:chOff x="1046679" y="3699516"/>
            <a:chExt cx="1295690" cy="2185127"/>
          </a:xfrm>
        </p:grpSpPr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6F12F041-AA28-3697-D58E-2391E6F849CD}"/>
                </a:ext>
              </a:extLst>
            </p:cNvPr>
            <p:cNvSpPr/>
            <p:nvPr/>
          </p:nvSpPr>
          <p:spPr>
            <a:xfrm>
              <a:off x="1046679" y="3699516"/>
              <a:ext cx="998135" cy="2185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4" name="Elbow Connector 92">
              <a:extLst>
                <a:ext uri="{FF2B5EF4-FFF2-40B4-BE49-F238E27FC236}">
                  <a16:creationId xmlns:a16="http://schemas.microsoft.com/office/drawing/2014/main" id="{D7BD77F6-FF99-B0DE-DA2B-8C5B41D0F2B9}"/>
                </a:ext>
              </a:extLst>
            </p:cNvPr>
            <p:cNvCxnSpPr>
              <a:cxnSpLocks/>
            </p:cNvCxnSpPr>
            <p:nvPr/>
          </p:nvCxnSpPr>
          <p:spPr>
            <a:xfrm>
              <a:off x="2052071" y="4791378"/>
              <a:ext cx="290298" cy="1403"/>
            </a:xfrm>
            <a:prstGeom prst="bentConnector3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EB8EED-00FB-D75C-61BC-4CA1EA530A0B}"/>
              </a:ext>
            </a:extLst>
          </p:cNvPr>
          <p:cNvGrpSpPr/>
          <p:nvPr/>
        </p:nvGrpSpPr>
        <p:grpSpPr>
          <a:xfrm>
            <a:off x="484359" y="4090920"/>
            <a:ext cx="1295690" cy="2185127"/>
            <a:chOff x="484359" y="4090920"/>
            <a:chExt cx="1295690" cy="2185127"/>
          </a:xfrm>
        </p:grpSpPr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22ACF3E6-D656-A221-CFEC-A044C5D8EDD5}"/>
                </a:ext>
              </a:extLst>
            </p:cNvPr>
            <p:cNvSpPr/>
            <p:nvPr/>
          </p:nvSpPr>
          <p:spPr>
            <a:xfrm>
              <a:off x="484359" y="4090920"/>
              <a:ext cx="998135" cy="2185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2" name="Elbow Connector 92">
              <a:extLst>
                <a:ext uri="{FF2B5EF4-FFF2-40B4-BE49-F238E27FC236}">
                  <a16:creationId xmlns:a16="http://schemas.microsoft.com/office/drawing/2014/main" id="{82328EDE-A47E-56E3-C744-194BB99754BD}"/>
                </a:ext>
              </a:extLst>
            </p:cNvPr>
            <p:cNvCxnSpPr>
              <a:cxnSpLocks/>
            </p:cNvCxnSpPr>
            <p:nvPr/>
          </p:nvCxnSpPr>
          <p:spPr>
            <a:xfrm>
              <a:off x="1489751" y="5182782"/>
              <a:ext cx="290298" cy="1403"/>
            </a:xfrm>
            <a:prstGeom prst="bentConnector3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890AC1E-747B-CC40-3AF7-CD8A597E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52" y="39416"/>
            <a:ext cx="4968348" cy="596836"/>
          </a:xfrm>
        </p:spPr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E1443-6371-D835-1A5B-F05D0B24D74F}"/>
              </a:ext>
            </a:extLst>
          </p:cNvPr>
          <p:cNvSpPr txBox="1"/>
          <p:nvPr/>
        </p:nvSpPr>
        <p:spPr>
          <a:xfrm>
            <a:off x="402267" y="669323"/>
            <a:ext cx="2412000" cy="369332"/>
          </a:xfrm>
          <a:prstGeom prst="rect">
            <a:avLst/>
          </a:prstGeom>
          <a:solidFill>
            <a:srgbClr val="548235"/>
          </a:solidFill>
          <a:ln w="25400">
            <a:solidFill>
              <a:srgbClr val="548235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Simplified IMA-NIC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02BEAA-2531-3C18-563B-D8B23BC1BE1F}"/>
              </a:ext>
            </a:extLst>
          </p:cNvPr>
          <p:cNvGrpSpPr/>
          <p:nvPr/>
        </p:nvGrpSpPr>
        <p:grpSpPr>
          <a:xfrm>
            <a:off x="3977940" y="669323"/>
            <a:ext cx="3652220" cy="6149260"/>
            <a:chOff x="7627943" y="1477069"/>
            <a:chExt cx="3652220" cy="6149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992AD4-9AF1-CA90-5EB1-7D7F5670AAD0}"/>
                </a:ext>
              </a:extLst>
            </p:cNvPr>
            <p:cNvGrpSpPr/>
            <p:nvPr/>
          </p:nvGrpSpPr>
          <p:grpSpPr>
            <a:xfrm>
              <a:off x="7632309" y="1507744"/>
              <a:ext cx="3640862" cy="6118585"/>
              <a:chOff x="4142814" y="1172127"/>
              <a:chExt cx="6895883" cy="656225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E1AE3C6-9415-EFE2-B4D7-056ECC278573}"/>
                  </a:ext>
                </a:extLst>
              </p:cNvPr>
              <p:cNvSpPr/>
              <p:nvPr/>
            </p:nvSpPr>
            <p:spPr>
              <a:xfrm>
                <a:off x="4142814" y="1172127"/>
                <a:ext cx="6895883" cy="65622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190753-2498-EE05-F54A-496AB433D272}"/>
                  </a:ext>
                </a:extLst>
              </p:cNvPr>
              <p:cNvSpPr txBox="1"/>
              <p:nvPr/>
            </p:nvSpPr>
            <p:spPr>
              <a:xfrm>
                <a:off x="7463025" y="1172129"/>
                <a:ext cx="3024000" cy="396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b="1" dirty="0"/>
                  <a:t>Hospital A </a:t>
                </a:r>
                <a:r>
                  <a:rPr lang="en-US" dirty="0"/>
                  <a:t>&lt;</a:t>
                </a:r>
                <a:endParaRPr lang="en-US" b="1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D0F4DF-0F9F-04AC-D298-D597FA70A8FA}"/>
                </a:ext>
              </a:extLst>
            </p:cNvPr>
            <p:cNvSpPr txBox="1"/>
            <p:nvPr/>
          </p:nvSpPr>
          <p:spPr>
            <a:xfrm>
              <a:off x="7627943" y="1477069"/>
              <a:ext cx="3652220" cy="369332"/>
            </a:xfrm>
            <a:prstGeom prst="rect">
              <a:avLst/>
            </a:prstGeom>
            <a:solidFill>
              <a:srgbClr val="548235"/>
            </a:solidFill>
            <a:ln w="25400">
              <a:solidFill>
                <a:srgbClr val="548235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Secure processing environment</a:t>
              </a:r>
            </a:p>
          </p:txBody>
        </p:sp>
      </p:grpSp>
      <p:sp>
        <p:nvSpPr>
          <p:cNvPr id="3" name="Rounded Rectangle 88">
            <a:extLst>
              <a:ext uri="{FF2B5EF4-FFF2-40B4-BE49-F238E27FC236}">
                <a16:creationId xmlns:a16="http://schemas.microsoft.com/office/drawing/2014/main" id="{2851666A-086B-28A7-E268-C12A5D42DF1B}"/>
              </a:ext>
            </a:extLst>
          </p:cNvPr>
          <p:cNvSpPr/>
          <p:nvPr/>
        </p:nvSpPr>
        <p:spPr>
          <a:xfrm>
            <a:off x="1797017" y="1928111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655C2F-0ADE-2EFF-BADC-72DD0711EF83}"/>
              </a:ext>
            </a:extLst>
          </p:cNvPr>
          <p:cNvGrpSpPr>
            <a:grpSpLocks noChangeAspect="1"/>
          </p:cNvGrpSpPr>
          <p:nvPr/>
        </p:nvGrpSpPr>
        <p:grpSpPr>
          <a:xfrm>
            <a:off x="467184" y="1138348"/>
            <a:ext cx="891587" cy="2161343"/>
            <a:chOff x="467184" y="1118028"/>
            <a:chExt cx="1204645" cy="2920243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0CDB3EC-A9AB-E37B-4DEF-5D0D02330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2728817"/>
              <a:ext cx="448319" cy="468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FB44D01-AE31-F3CB-E518-69238A2F9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3453380"/>
              <a:ext cx="448319" cy="468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BE784F5-D85B-C555-A196-0C20353B6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1223517"/>
              <a:ext cx="448319" cy="468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143CCB9-970F-736A-8477-42E6DFE8C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1948079"/>
              <a:ext cx="448319" cy="468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FFADEEF-0C59-3510-4441-0FC52889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1851442"/>
              <a:ext cx="720000" cy="7200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CFB38FA-E09B-1D2C-4FB2-08F44D369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1118028"/>
              <a:ext cx="720000" cy="720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2EA01C0-8F8C-BBA0-5353-EC0784EAC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3318271"/>
              <a:ext cx="720000" cy="72000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B384663F-9F10-9D76-F35C-ED0B96ED5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2584856"/>
              <a:ext cx="720000" cy="72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24A8E6-49EE-7FFF-E27B-A4C065A3F396}"/>
              </a:ext>
            </a:extLst>
          </p:cNvPr>
          <p:cNvGrpSpPr>
            <a:grpSpLocks noChangeAspect="1"/>
          </p:cNvGrpSpPr>
          <p:nvPr/>
        </p:nvGrpSpPr>
        <p:grpSpPr>
          <a:xfrm>
            <a:off x="469482" y="4106192"/>
            <a:ext cx="895122" cy="2146370"/>
            <a:chOff x="4484365" y="1104829"/>
            <a:chExt cx="1209421" cy="290001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06E6F54-C5C3-EEBF-9889-66CF4D04C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1227542"/>
              <a:ext cx="448319" cy="4680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FF0B2B8-9CFF-9D99-B7A0-031B70BB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2730411"/>
              <a:ext cx="448319" cy="4680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D220CD4D-17B3-7757-72DE-A5D699D87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1936401"/>
              <a:ext cx="448319" cy="4680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53C25AF6-9CD5-4526-C6D6-F91C84783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3439270"/>
              <a:ext cx="448319" cy="468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6091060-FED8-71CA-2655-404A7D981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4365" y="1104829"/>
              <a:ext cx="720000" cy="7200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69F2123-02FA-ED00-73CF-1BF1C7FE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4365" y="3284841"/>
              <a:ext cx="720000" cy="7200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4428CFB-8541-7EE1-9F27-68E50666A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4365" y="1831500"/>
              <a:ext cx="720000" cy="720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AFBFEFA-DA33-6FAC-636F-B35F3AE5C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84365" y="2558171"/>
              <a:ext cx="720000" cy="720000"/>
            </a:xfrm>
            <a:prstGeom prst="rect">
              <a:avLst/>
            </a:prstGeom>
          </p:spPr>
        </p:pic>
      </p:grpSp>
      <p:sp>
        <p:nvSpPr>
          <p:cNvPr id="42" name="Rounded Rectangle 88">
            <a:extLst>
              <a:ext uri="{FF2B5EF4-FFF2-40B4-BE49-F238E27FC236}">
                <a16:creationId xmlns:a16="http://schemas.microsoft.com/office/drawing/2014/main" id="{836C1A68-41C2-1B82-8578-88D9FEE236CB}"/>
              </a:ext>
            </a:extLst>
          </p:cNvPr>
          <p:cNvSpPr/>
          <p:nvPr/>
        </p:nvSpPr>
        <p:spPr>
          <a:xfrm>
            <a:off x="1797017" y="4911133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4" name="Rounded Rectangle 88">
            <a:extLst>
              <a:ext uri="{FF2B5EF4-FFF2-40B4-BE49-F238E27FC236}">
                <a16:creationId xmlns:a16="http://schemas.microsoft.com/office/drawing/2014/main" id="{5A496FC4-1E83-4B4C-9E90-10FFBD7FD24C}"/>
              </a:ext>
            </a:extLst>
          </p:cNvPr>
          <p:cNvSpPr/>
          <p:nvPr/>
        </p:nvSpPr>
        <p:spPr>
          <a:xfrm>
            <a:off x="5337851" y="3587342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C37DD323-829F-19ED-5F01-7936AC760D76}"/>
              </a:ext>
            </a:extLst>
          </p:cNvPr>
          <p:cNvGrpSpPr/>
          <p:nvPr/>
        </p:nvGrpSpPr>
        <p:grpSpPr>
          <a:xfrm>
            <a:off x="6219026" y="3312786"/>
            <a:ext cx="1242060" cy="1136415"/>
            <a:chOff x="6155502" y="3321285"/>
            <a:chExt cx="1242060" cy="1136415"/>
          </a:xfrm>
        </p:grpSpPr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CED24C72-E154-2D55-EB8F-D58EA0417C1D}"/>
                </a:ext>
              </a:extLst>
            </p:cNvPr>
            <p:cNvSpPr/>
            <p:nvPr/>
          </p:nvSpPr>
          <p:spPr>
            <a:xfrm>
              <a:off x="6155502" y="3321285"/>
              <a:ext cx="1242060" cy="11364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4A4A7E5E-C1C3-0534-02F0-9AB4C47CDB1D}"/>
                </a:ext>
              </a:extLst>
            </p:cNvPr>
            <p:cNvGrpSpPr/>
            <p:nvPr/>
          </p:nvGrpSpPr>
          <p:grpSpPr>
            <a:xfrm>
              <a:off x="6243902" y="3438203"/>
              <a:ext cx="1085437" cy="902578"/>
              <a:chOff x="6537188" y="3745908"/>
              <a:chExt cx="1085437" cy="902578"/>
            </a:xfrm>
          </p:grpSpPr>
          <p:pic>
            <p:nvPicPr>
              <p:cNvPr id="1063" name="Picture 1062">
                <a:extLst>
                  <a:ext uri="{FF2B5EF4-FFF2-40B4-BE49-F238E27FC236}">
                    <a16:creationId xmlns:a16="http://schemas.microsoft.com/office/drawing/2014/main" id="{C8CC7F50-4B39-C80D-2B15-520036FDA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251" y="3771108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4" name="Picture 1063">
                <a:extLst>
                  <a:ext uri="{FF2B5EF4-FFF2-40B4-BE49-F238E27FC236}">
                    <a16:creationId xmlns:a16="http://schemas.microsoft.com/office/drawing/2014/main" id="{C78E602E-45E9-38DB-7886-8DB2D824D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559" y="3771108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5" name="Picture 1064">
                <a:extLst>
                  <a:ext uri="{FF2B5EF4-FFF2-40B4-BE49-F238E27FC236}">
                    <a16:creationId xmlns:a16="http://schemas.microsoft.com/office/drawing/2014/main" id="{97001357-9248-5756-051A-E6C8D82C0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559" y="4277686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6" name="Picture 1065">
                <a:extLst>
                  <a:ext uri="{FF2B5EF4-FFF2-40B4-BE49-F238E27FC236}">
                    <a16:creationId xmlns:a16="http://schemas.microsoft.com/office/drawing/2014/main" id="{A24A308D-1180-346B-C4EE-FCB66ED52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rgbClr val="C0504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251" y="4277686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7" name="Picture 2">
                <a:extLst>
                  <a:ext uri="{FF2B5EF4-FFF2-40B4-BE49-F238E27FC236}">
                    <a16:creationId xmlns:a16="http://schemas.microsoft.com/office/drawing/2014/main" id="{476FBA60-2107-2E28-B05D-AF66EEBB1E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188" y="3745908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8" name="Picture 2">
                <a:extLst>
                  <a:ext uri="{FF2B5EF4-FFF2-40B4-BE49-F238E27FC236}">
                    <a16:creationId xmlns:a16="http://schemas.microsoft.com/office/drawing/2014/main" id="{59ED8D53-F6CC-2C65-6A1A-9F51BEBE4F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188" y="4252486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cxnSp>
        <p:nvCxnSpPr>
          <p:cNvPr id="1125" name="Elbow Connector 92">
            <a:extLst>
              <a:ext uri="{FF2B5EF4-FFF2-40B4-BE49-F238E27FC236}">
                <a16:creationId xmlns:a16="http://schemas.microsoft.com/office/drawing/2014/main" id="{69DDF5FF-4AD5-33D9-A808-82EBA8569793}"/>
              </a:ext>
            </a:extLst>
          </p:cNvPr>
          <p:cNvCxnSpPr>
            <a:cxnSpLocks/>
          </p:cNvCxnSpPr>
          <p:nvPr/>
        </p:nvCxnSpPr>
        <p:spPr>
          <a:xfrm>
            <a:off x="5907230" y="3874717"/>
            <a:ext cx="290298" cy="1403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Arrow Connector 1126">
            <a:extLst>
              <a:ext uri="{FF2B5EF4-FFF2-40B4-BE49-F238E27FC236}">
                <a16:creationId xmlns:a16="http://schemas.microsoft.com/office/drawing/2014/main" id="{5D98A004-B655-93B2-7B80-E7F9A3525B3E}"/>
              </a:ext>
            </a:extLst>
          </p:cNvPr>
          <p:cNvCxnSpPr>
            <a:cxnSpLocks/>
            <a:stCxn id="3" idx="2"/>
            <a:endCxn id="42" idx="0"/>
          </p:cNvCxnSpPr>
          <p:nvPr/>
        </p:nvCxnSpPr>
        <p:spPr>
          <a:xfrm>
            <a:off x="2085017" y="2504111"/>
            <a:ext cx="0" cy="2407022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Straight Arrow Connector 1129">
            <a:extLst>
              <a:ext uri="{FF2B5EF4-FFF2-40B4-BE49-F238E27FC236}">
                <a16:creationId xmlns:a16="http://schemas.microsoft.com/office/drawing/2014/main" id="{DC455569-2769-EF42-51BD-2FC52F062C3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73017" y="2216111"/>
            <a:ext cx="2960983" cy="1584393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3" name="Straight Arrow Connector 1132">
            <a:extLst>
              <a:ext uri="{FF2B5EF4-FFF2-40B4-BE49-F238E27FC236}">
                <a16:creationId xmlns:a16="http://schemas.microsoft.com/office/drawing/2014/main" id="{1A23EFF9-FECA-F362-71D0-E2BD9573C884}"/>
              </a:ext>
            </a:extLst>
          </p:cNvPr>
          <p:cNvCxnSpPr>
            <a:cxnSpLocks/>
          </p:cNvCxnSpPr>
          <p:nvPr/>
        </p:nvCxnSpPr>
        <p:spPr>
          <a:xfrm flipV="1">
            <a:off x="2373017" y="4027501"/>
            <a:ext cx="2960983" cy="114940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356145C-26C0-562D-B03C-FB1F2BFFFDCB}"/>
              </a:ext>
            </a:extLst>
          </p:cNvPr>
          <p:cNvGrpSpPr/>
          <p:nvPr/>
        </p:nvGrpSpPr>
        <p:grpSpPr>
          <a:xfrm>
            <a:off x="7766261" y="3285481"/>
            <a:ext cx="2042007" cy="847237"/>
            <a:chOff x="6311927" y="5260105"/>
            <a:chExt cx="2042007" cy="847237"/>
          </a:xfrm>
        </p:grpSpPr>
        <p:pic>
          <p:nvPicPr>
            <p:cNvPr id="7" name="Picture 2" descr="Researcher icons for free download | Freepik">
              <a:extLst>
                <a:ext uri="{FF2B5EF4-FFF2-40B4-BE49-F238E27FC236}">
                  <a16:creationId xmlns:a16="http://schemas.microsoft.com/office/drawing/2014/main" id="{2B1AEFDB-02D6-7BFD-CD6F-999ED0FBC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5899" y="5459307"/>
              <a:ext cx="648035" cy="648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EC50AD97-A08D-947D-DD75-DC12BCF00378}"/>
                </a:ext>
              </a:extLst>
            </p:cNvPr>
            <p:cNvSpPr/>
            <p:nvPr/>
          </p:nvSpPr>
          <p:spPr>
            <a:xfrm>
              <a:off x="6311927" y="5673863"/>
              <a:ext cx="1155673" cy="331563"/>
            </a:xfrm>
            <a:prstGeom prst="leftRightArrow">
              <a:avLst>
                <a:gd name="adj1" fmla="val 50000"/>
                <a:gd name="adj2" fmla="val 5306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8648F2-BED1-ED7A-EA38-92C1A4FF608C}"/>
                </a:ext>
              </a:extLst>
            </p:cNvPr>
            <p:cNvSpPr txBox="1"/>
            <p:nvPr/>
          </p:nvSpPr>
          <p:spPr>
            <a:xfrm>
              <a:off x="6397976" y="5260105"/>
              <a:ext cx="966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Controlled</a:t>
              </a:r>
              <a:b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access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919C49C0-7F47-2EBC-29C9-126B7F21FA77}"/>
              </a:ext>
            </a:extLst>
          </p:cNvPr>
          <p:cNvGrpSpPr/>
          <p:nvPr/>
        </p:nvGrpSpPr>
        <p:grpSpPr>
          <a:xfrm>
            <a:off x="6388012" y="4497612"/>
            <a:ext cx="2146147" cy="559990"/>
            <a:chOff x="6388012" y="4497612"/>
            <a:chExt cx="2146147" cy="559990"/>
          </a:xfrm>
        </p:grpSpPr>
        <p:sp>
          <p:nvSpPr>
            <p:cNvPr id="1136" name="TextBox 1135">
              <a:extLst>
                <a:ext uri="{FF2B5EF4-FFF2-40B4-BE49-F238E27FC236}">
                  <a16:creationId xmlns:a16="http://schemas.microsoft.com/office/drawing/2014/main" id="{0C9077CE-383D-E1EA-113C-22FF98DE6133}"/>
                </a:ext>
              </a:extLst>
            </p:cNvPr>
            <p:cNvSpPr txBox="1"/>
            <p:nvPr/>
          </p:nvSpPr>
          <p:spPr>
            <a:xfrm>
              <a:off x="6388012" y="4688270"/>
              <a:ext cx="2146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Ink Free" panose="03080402000500000000" pitchFamily="66" charset="0"/>
                </a:rPr>
                <a:t>Confidential output</a:t>
              </a:r>
            </a:p>
          </p:txBody>
        </p:sp>
        <p:cxnSp>
          <p:nvCxnSpPr>
            <p:cNvPr id="1137" name="Straight Arrow Connector 1136">
              <a:extLst>
                <a:ext uri="{FF2B5EF4-FFF2-40B4-BE49-F238E27FC236}">
                  <a16:creationId xmlns:a16="http://schemas.microsoft.com/office/drawing/2014/main" id="{2946AE73-CF7C-E65A-3E1D-876C13281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9562" y="4497612"/>
              <a:ext cx="93448" cy="2796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2" name="Group 1141">
            <a:extLst>
              <a:ext uri="{FF2B5EF4-FFF2-40B4-BE49-F238E27FC236}">
                <a16:creationId xmlns:a16="http://schemas.microsoft.com/office/drawing/2014/main" id="{2A203200-809E-676E-E5CF-207B57DC00C1}"/>
              </a:ext>
            </a:extLst>
          </p:cNvPr>
          <p:cNvGrpSpPr/>
          <p:nvPr/>
        </p:nvGrpSpPr>
        <p:grpSpPr>
          <a:xfrm>
            <a:off x="925168" y="6284804"/>
            <a:ext cx="2146147" cy="568456"/>
            <a:chOff x="925168" y="6284804"/>
            <a:chExt cx="2146147" cy="568456"/>
          </a:xfrm>
        </p:grpSpPr>
        <p:sp>
          <p:nvSpPr>
            <p:cNvPr id="1140" name="TextBox 1139">
              <a:extLst>
                <a:ext uri="{FF2B5EF4-FFF2-40B4-BE49-F238E27FC236}">
                  <a16:creationId xmlns:a16="http://schemas.microsoft.com/office/drawing/2014/main" id="{DD0C7266-6A5B-B7D3-0F41-94794FABF056}"/>
                </a:ext>
              </a:extLst>
            </p:cNvPr>
            <p:cNvSpPr txBox="1"/>
            <p:nvPr/>
          </p:nvSpPr>
          <p:spPr>
            <a:xfrm>
              <a:off x="925168" y="6483928"/>
              <a:ext cx="2146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Ink Free" panose="03080402000500000000" pitchFamily="66" charset="0"/>
                </a:rPr>
                <a:t>Confidential input</a:t>
              </a:r>
            </a:p>
          </p:txBody>
        </p:sp>
        <p:cxnSp>
          <p:nvCxnSpPr>
            <p:cNvPr id="1141" name="Straight Arrow Connector 1140">
              <a:extLst>
                <a:ext uri="{FF2B5EF4-FFF2-40B4-BE49-F238E27FC236}">
                  <a16:creationId xmlns:a16="http://schemas.microsoft.com/office/drawing/2014/main" id="{C885364D-9090-EBAF-9010-EFE879C280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96718" y="6284804"/>
              <a:ext cx="93448" cy="2796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4" name="Rectangle: Rounded Corners 1143">
            <a:extLst>
              <a:ext uri="{FF2B5EF4-FFF2-40B4-BE49-F238E27FC236}">
                <a16:creationId xmlns:a16="http://schemas.microsoft.com/office/drawing/2014/main" id="{79DA3CDB-AC7D-7B05-0DD0-2E7A604CE5A0}"/>
              </a:ext>
            </a:extLst>
          </p:cNvPr>
          <p:cNvSpPr/>
          <p:nvPr/>
        </p:nvSpPr>
        <p:spPr>
          <a:xfrm>
            <a:off x="4880635" y="5157618"/>
            <a:ext cx="7121333" cy="1577850"/>
          </a:xfrm>
          <a:prstGeom prst="roundRect">
            <a:avLst>
              <a:gd name="adj" fmla="val 59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rgbClr val="548235"/>
                </a:solidFill>
              </a:rPr>
              <a:t>Data </a:t>
            </a:r>
            <a:r>
              <a:rPr lang="en-US" sz="2400" b="1" dirty="0" err="1">
                <a:solidFill>
                  <a:srgbClr val="548235"/>
                </a:solidFill>
              </a:rPr>
              <a:t>minimisation</a:t>
            </a:r>
            <a:endParaRPr lang="en-US" sz="2400" b="1" dirty="0">
              <a:solidFill>
                <a:srgbClr val="54823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holders only see identifiers, the A/P TTP only sees pseudonyms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holders do not learn any new personal (or statistical)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A/P TTP only learns minimum required </a:t>
            </a:r>
            <a:r>
              <a:rPr lang="en-US" dirty="0" err="1">
                <a:solidFill>
                  <a:schemeClr val="tx1"/>
                </a:solidFill>
              </a:rPr>
              <a:t>pseudonymised</a:t>
            </a:r>
            <a:r>
              <a:rPr lang="en-US" dirty="0">
                <a:solidFill>
                  <a:schemeClr val="tx1"/>
                </a:solidFill>
              </a:rPr>
              <a:t> personal 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No coding TTP!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9E7083-B67B-5275-04C0-CE22A6439B88}"/>
              </a:ext>
            </a:extLst>
          </p:cNvPr>
          <p:cNvSpPr txBox="1"/>
          <p:nvPr/>
        </p:nvSpPr>
        <p:spPr>
          <a:xfrm>
            <a:off x="9008156" y="4106192"/>
            <a:ext cx="109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 user</a:t>
            </a:r>
          </a:p>
        </p:txBody>
      </p:sp>
    </p:spTree>
    <p:extLst>
      <p:ext uri="{BB962C8B-B14F-4D97-AF65-F5344CB8AC3E}">
        <p14:creationId xmlns:p14="http://schemas.microsoft.com/office/powerpoint/2010/main" val="40021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1104" grpId="0" animBg="1"/>
      <p:bldP spid="114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154C-98E1-80C5-9025-DB61F1D1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F97991E-53AB-D421-D887-A9D1B7CD9E14}"/>
              </a:ext>
            </a:extLst>
          </p:cNvPr>
          <p:cNvGrpSpPr/>
          <p:nvPr/>
        </p:nvGrpSpPr>
        <p:grpSpPr>
          <a:xfrm>
            <a:off x="390063" y="700000"/>
            <a:ext cx="2425099" cy="2727308"/>
            <a:chOff x="7463025" y="1172129"/>
            <a:chExt cx="4605330" cy="29250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F3619C-35E8-442D-7539-3E9FB3DABCCD}"/>
                </a:ext>
              </a:extLst>
            </p:cNvPr>
            <p:cNvSpPr/>
            <p:nvPr/>
          </p:nvSpPr>
          <p:spPr>
            <a:xfrm>
              <a:off x="7487900" y="1172129"/>
              <a:ext cx="4580455" cy="29250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1BDFDA-9ABA-E22A-10D7-AECD032CC7EF}"/>
                </a:ext>
              </a:extLst>
            </p:cNvPr>
            <p:cNvSpPr txBox="1"/>
            <p:nvPr/>
          </p:nvSpPr>
          <p:spPr>
            <a:xfrm>
              <a:off x="7463025" y="1172129"/>
              <a:ext cx="3024000" cy="3961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/>
                <a:t>Hospital A </a:t>
              </a:r>
              <a:r>
                <a:rPr lang="en-US" dirty="0"/>
                <a:t>&lt;</a:t>
              </a:r>
              <a:endParaRPr lang="en-US" b="1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6996FD9-CDFB-ED90-37EA-6E8B14792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4655" y="1540554"/>
              <a:ext cx="3024000" cy="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F07D1A3-C69B-C987-1FAB-FF1BE7F4521F}"/>
              </a:ext>
            </a:extLst>
          </p:cNvPr>
          <p:cNvSpPr txBox="1"/>
          <p:nvPr/>
        </p:nvSpPr>
        <p:spPr>
          <a:xfrm>
            <a:off x="400530" y="3658169"/>
            <a:ext cx="15966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/>
              <a:t>Hospital A </a:t>
            </a:r>
            <a:r>
              <a:rPr lang="en-US" dirty="0"/>
              <a:t>&lt;</a:t>
            </a:r>
            <a:endParaRPr lang="en-US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E27280-8A07-9FF0-18F7-BE2265B4015B}"/>
              </a:ext>
            </a:extLst>
          </p:cNvPr>
          <p:cNvCxnSpPr>
            <a:cxnSpLocks/>
          </p:cNvCxnSpPr>
          <p:nvPr/>
        </p:nvCxnSpPr>
        <p:spPr>
          <a:xfrm flipV="1">
            <a:off x="406670" y="4001685"/>
            <a:ext cx="1596600" cy="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8A0D9ADC-F885-D9E3-5EAC-B8E213040C44}"/>
              </a:ext>
            </a:extLst>
          </p:cNvPr>
          <p:cNvGrpSpPr/>
          <p:nvPr/>
        </p:nvGrpSpPr>
        <p:grpSpPr>
          <a:xfrm>
            <a:off x="390063" y="3627492"/>
            <a:ext cx="2412000" cy="2757985"/>
            <a:chOff x="412735" y="3627492"/>
            <a:chExt cx="2412000" cy="275798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398A7E-C1B5-0515-F60F-91706D8A1120}"/>
                </a:ext>
              </a:extLst>
            </p:cNvPr>
            <p:cNvSpPr/>
            <p:nvPr/>
          </p:nvSpPr>
          <p:spPr>
            <a:xfrm>
              <a:off x="412735" y="3658169"/>
              <a:ext cx="2412000" cy="27273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084002-C42B-CC00-20BC-9A705EB72DA1}"/>
                </a:ext>
              </a:extLst>
            </p:cNvPr>
            <p:cNvSpPr txBox="1"/>
            <p:nvPr/>
          </p:nvSpPr>
          <p:spPr>
            <a:xfrm>
              <a:off x="412735" y="3627492"/>
              <a:ext cx="2412000" cy="369332"/>
            </a:xfrm>
            <a:prstGeom prst="rect">
              <a:avLst/>
            </a:prstGeom>
            <a:solidFill>
              <a:srgbClr val="548235"/>
            </a:solidFill>
            <a:ln w="25400">
              <a:solidFill>
                <a:srgbClr val="548235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Simplified BCR</a:t>
              </a:r>
            </a:p>
          </p:txBody>
        </p:sp>
      </p:grpSp>
      <p:grpSp>
        <p:nvGrpSpPr>
          <p:cNvPr id="1115" name="Group 1114">
            <a:extLst>
              <a:ext uri="{FF2B5EF4-FFF2-40B4-BE49-F238E27FC236}">
                <a16:creationId xmlns:a16="http://schemas.microsoft.com/office/drawing/2014/main" id="{D9F4085D-DD8C-C505-9454-1E008D947D2D}"/>
              </a:ext>
            </a:extLst>
          </p:cNvPr>
          <p:cNvGrpSpPr/>
          <p:nvPr/>
        </p:nvGrpSpPr>
        <p:grpSpPr>
          <a:xfrm>
            <a:off x="484359" y="1117975"/>
            <a:ext cx="1295690" cy="2185127"/>
            <a:chOff x="1046679" y="3699516"/>
            <a:chExt cx="1295690" cy="2185127"/>
          </a:xfrm>
        </p:grpSpPr>
        <p:sp>
          <p:nvSpPr>
            <p:cNvPr id="1113" name="Rectangle 1112">
              <a:extLst>
                <a:ext uri="{FF2B5EF4-FFF2-40B4-BE49-F238E27FC236}">
                  <a16:creationId xmlns:a16="http://schemas.microsoft.com/office/drawing/2014/main" id="{72FA3409-C450-64A0-D249-EC9E01D70BB5}"/>
                </a:ext>
              </a:extLst>
            </p:cNvPr>
            <p:cNvSpPr/>
            <p:nvPr/>
          </p:nvSpPr>
          <p:spPr>
            <a:xfrm>
              <a:off x="1046679" y="3699516"/>
              <a:ext cx="998135" cy="2185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4" name="Elbow Connector 92">
              <a:extLst>
                <a:ext uri="{FF2B5EF4-FFF2-40B4-BE49-F238E27FC236}">
                  <a16:creationId xmlns:a16="http://schemas.microsoft.com/office/drawing/2014/main" id="{AD5FCA0E-5600-5CE2-90BA-075FD7C3A049}"/>
                </a:ext>
              </a:extLst>
            </p:cNvPr>
            <p:cNvCxnSpPr>
              <a:cxnSpLocks/>
            </p:cNvCxnSpPr>
            <p:nvPr/>
          </p:nvCxnSpPr>
          <p:spPr>
            <a:xfrm>
              <a:off x="2052071" y="4791378"/>
              <a:ext cx="290298" cy="1403"/>
            </a:xfrm>
            <a:prstGeom prst="bentConnector3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453FAC-8619-D9AF-DB72-33ECAA52B2B6}"/>
              </a:ext>
            </a:extLst>
          </p:cNvPr>
          <p:cNvGrpSpPr/>
          <p:nvPr/>
        </p:nvGrpSpPr>
        <p:grpSpPr>
          <a:xfrm>
            <a:off x="484359" y="4090920"/>
            <a:ext cx="1295690" cy="2185127"/>
            <a:chOff x="484359" y="4090920"/>
            <a:chExt cx="1295690" cy="2185127"/>
          </a:xfrm>
        </p:grpSpPr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09C8336A-59DB-6BC0-B934-912F4548BF79}"/>
                </a:ext>
              </a:extLst>
            </p:cNvPr>
            <p:cNvSpPr/>
            <p:nvPr/>
          </p:nvSpPr>
          <p:spPr>
            <a:xfrm>
              <a:off x="484359" y="4090920"/>
              <a:ext cx="998135" cy="21851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2" name="Elbow Connector 92">
              <a:extLst>
                <a:ext uri="{FF2B5EF4-FFF2-40B4-BE49-F238E27FC236}">
                  <a16:creationId xmlns:a16="http://schemas.microsoft.com/office/drawing/2014/main" id="{366250B4-F452-F2CA-861D-78256EAB058F}"/>
                </a:ext>
              </a:extLst>
            </p:cNvPr>
            <p:cNvCxnSpPr>
              <a:cxnSpLocks/>
            </p:cNvCxnSpPr>
            <p:nvPr/>
          </p:nvCxnSpPr>
          <p:spPr>
            <a:xfrm>
              <a:off x="1489751" y="5182782"/>
              <a:ext cx="290298" cy="1403"/>
            </a:xfrm>
            <a:prstGeom prst="bentConnector3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D3A0D6B3-A808-38D8-F8D1-0397D684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52" y="39416"/>
            <a:ext cx="4968348" cy="596836"/>
          </a:xfrm>
        </p:spPr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C4226-0D6D-C3DA-CAE1-6D587A7561AB}"/>
              </a:ext>
            </a:extLst>
          </p:cNvPr>
          <p:cNvSpPr txBox="1"/>
          <p:nvPr/>
        </p:nvSpPr>
        <p:spPr>
          <a:xfrm>
            <a:off x="402267" y="669323"/>
            <a:ext cx="2412000" cy="369332"/>
          </a:xfrm>
          <a:prstGeom prst="rect">
            <a:avLst/>
          </a:prstGeom>
          <a:solidFill>
            <a:srgbClr val="548235"/>
          </a:solidFill>
          <a:ln w="25400">
            <a:solidFill>
              <a:srgbClr val="548235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Simplified IMA-NIC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CD9E4-EBF2-61F2-81B8-B388CC36574B}"/>
              </a:ext>
            </a:extLst>
          </p:cNvPr>
          <p:cNvGrpSpPr/>
          <p:nvPr/>
        </p:nvGrpSpPr>
        <p:grpSpPr>
          <a:xfrm>
            <a:off x="3977940" y="669323"/>
            <a:ext cx="3652220" cy="6149260"/>
            <a:chOff x="7627943" y="1477069"/>
            <a:chExt cx="3652220" cy="6149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B58AD-ED38-8390-F012-6918A6D89C87}"/>
                </a:ext>
              </a:extLst>
            </p:cNvPr>
            <p:cNvGrpSpPr/>
            <p:nvPr/>
          </p:nvGrpSpPr>
          <p:grpSpPr>
            <a:xfrm>
              <a:off x="7632309" y="1507744"/>
              <a:ext cx="3640862" cy="6118585"/>
              <a:chOff x="4142814" y="1172127"/>
              <a:chExt cx="6895883" cy="656225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817897A-CE48-E007-CE17-5CE2775D4D4F}"/>
                  </a:ext>
                </a:extLst>
              </p:cNvPr>
              <p:cNvSpPr/>
              <p:nvPr/>
            </p:nvSpPr>
            <p:spPr>
              <a:xfrm>
                <a:off x="4142814" y="1172127"/>
                <a:ext cx="6895883" cy="65622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5482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6EB034-D68B-6953-55F9-E18203A93431}"/>
                  </a:ext>
                </a:extLst>
              </p:cNvPr>
              <p:cNvSpPr txBox="1"/>
              <p:nvPr/>
            </p:nvSpPr>
            <p:spPr>
              <a:xfrm>
                <a:off x="7463025" y="1172129"/>
                <a:ext cx="3024000" cy="39611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b="1" dirty="0"/>
                  <a:t>Hospital A </a:t>
                </a:r>
                <a:r>
                  <a:rPr lang="en-US" dirty="0"/>
                  <a:t>&lt;</a:t>
                </a:r>
                <a:endParaRPr lang="en-US" b="1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9A662-F1B0-3804-61F0-7E48480D7119}"/>
                </a:ext>
              </a:extLst>
            </p:cNvPr>
            <p:cNvSpPr txBox="1"/>
            <p:nvPr/>
          </p:nvSpPr>
          <p:spPr>
            <a:xfrm>
              <a:off x="7627943" y="1477069"/>
              <a:ext cx="3652220" cy="369332"/>
            </a:xfrm>
            <a:prstGeom prst="rect">
              <a:avLst/>
            </a:prstGeom>
            <a:solidFill>
              <a:srgbClr val="548235"/>
            </a:solidFill>
            <a:ln w="25400">
              <a:solidFill>
                <a:srgbClr val="548235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Secure processing environment</a:t>
              </a:r>
            </a:p>
          </p:txBody>
        </p:sp>
      </p:grpSp>
      <p:sp>
        <p:nvSpPr>
          <p:cNvPr id="3" name="Rounded Rectangle 88">
            <a:extLst>
              <a:ext uri="{FF2B5EF4-FFF2-40B4-BE49-F238E27FC236}">
                <a16:creationId xmlns:a16="http://schemas.microsoft.com/office/drawing/2014/main" id="{09B70AE1-F908-0E98-8A62-E35AA050D7A7}"/>
              </a:ext>
            </a:extLst>
          </p:cNvPr>
          <p:cNvSpPr/>
          <p:nvPr/>
        </p:nvSpPr>
        <p:spPr>
          <a:xfrm>
            <a:off x="1797017" y="1928111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976D8D-0DE4-7E7B-43D2-DAB827A4E45D}"/>
              </a:ext>
            </a:extLst>
          </p:cNvPr>
          <p:cNvGrpSpPr>
            <a:grpSpLocks noChangeAspect="1"/>
          </p:cNvGrpSpPr>
          <p:nvPr/>
        </p:nvGrpSpPr>
        <p:grpSpPr>
          <a:xfrm>
            <a:off x="467184" y="1138348"/>
            <a:ext cx="891587" cy="2161343"/>
            <a:chOff x="467184" y="1118028"/>
            <a:chExt cx="1204645" cy="2920243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0BD1DC9-6E0F-258D-F66F-E6C41602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2728817"/>
              <a:ext cx="448319" cy="46800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DD2774D-78FC-6A7C-0AE7-FCA7C8527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3453380"/>
              <a:ext cx="448319" cy="468000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1FCC0A3-9BE9-304C-7C39-30CE19D5E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1223517"/>
              <a:ext cx="448319" cy="468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F484ABC-3117-3B1B-0344-B44CBD75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510" y="1948079"/>
              <a:ext cx="448319" cy="46800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A703594-9D7E-2E48-73C5-C04E06918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1851442"/>
              <a:ext cx="720000" cy="72000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1069212-E05A-50E0-9F78-BD06C7D6C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1118028"/>
              <a:ext cx="720000" cy="720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76941EC-0A0D-F0AB-8BDB-3B8E3E30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3318271"/>
              <a:ext cx="720000" cy="72000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EF7DF93E-C7C1-4E9C-56AC-A33D5A6D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67184" y="2584856"/>
              <a:ext cx="720000" cy="72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57DD7F7-71DE-D0D1-913C-66290B280E5F}"/>
              </a:ext>
            </a:extLst>
          </p:cNvPr>
          <p:cNvGrpSpPr>
            <a:grpSpLocks noChangeAspect="1"/>
          </p:cNvGrpSpPr>
          <p:nvPr/>
        </p:nvGrpSpPr>
        <p:grpSpPr>
          <a:xfrm>
            <a:off x="469482" y="4106192"/>
            <a:ext cx="895122" cy="2146370"/>
            <a:chOff x="4484365" y="1104829"/>
            <a:chExt cx="1209421" cy="290001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A3480AC-107A-A5DF-8E85-056480E09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1227542"/>
              <a:ext cx="448319" cy="4680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C75AF5D-E436-50C9-F82A-0C070E525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2730411"/>
              <a:ext cx="448319" cy="46800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C182FB2-9B67-311A-95F3-F7CF96357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1936401"/>
              <a:ext cx="448319" cy="46800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E83BDFF-C2CA-7886-B1E4-DC312216D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467" y="3439270"/>
              <a:ext cx="448319" cy="468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913545D-5BD8-D6DA-5A89-B0BF45918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4365" y="1104829"/>
              <a:ext cx="720000" cy="72000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D3D038D-2CBC-B3BC-53F3-83D6202CA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4365" y="3284841"/>
              <a:ext cx="720000" cy="72000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7A77713A-0C0B-B0D9-4111-FD74F044E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4365" y="1831500"/>
              <a:ext cx="720000" cy="720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510217B5-12AE-EFE1-F60A-70F5DFAC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84365" y="2558171"/>
              <a:ext cx="720000" cy="720000"/>
            </a:xfrm>
            <a:prstGeom prst="rect">
              <a:avLst/>
            </a:prstGeom>
          </p:spPr>
        </p:pic>
      </p:grpSp>
      <p:sp>
        <p:nvSpPr>
          <p:cNvPr id="42" name="Rounded Rectangle 88">
            <a:extLst>
              <a:ext uri="{FF2B5EF4-FFF2-40B4-BE49-F238E27FC236}">
                <a16:creationId xmlns:a16="http://schemas.microsoft.com/office/drawing/2014/main" id="{A47502C7-9D06-16A6-F5C8-2525CBA68430}"/>
              </a:ext>
            </a:extLst>
          </p:cNvPr>
          <p:cNvSpPr/>
          <p:nvPr/>
        </p:nvSpPr>
        <p:spPr>
          <a:xfrm>
            <a:off x="1797017" y="4911133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4" name="Rounded Rectangle 88">
            <a:extLst>
              <a:ext uri="{FF2B5EF4-FFF2-40B4-BE49-F238E27FC236}">
                <a16:creationId xmlns:a16="http://schemas.microsoft.com/office/drawing/2014/main" id="{239B3C52-2714-E72D-C687-70C948253000}"/>
              </a:ext>
            </a:extLst>
          </p:cNvPr>
          <p:cNvSpPr/>
          <p:nvPr/>
        </p:nvSpPr>
        <p:spPr>
          <a:xfrm>
            <a:off x="5337851" y="3587342"/>
            <a:ext cx="576000" cy="57600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Calibri" panose="020F0502020204030204"/>
              </a:rPr>
              <a:t>C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51DDA53C-D136-66F4-8BF5-74EF6EBEAFBB}"/>
              </a:ext>
            </a:extLst>
          </p:cNvPr>
          <p:cNvGrpSpPr/>
          <p:nvPr/>
        </p:nvGrpSpPr>
        <p:grpSpPr>
          <a:xfrm>
            <a:off x="6219026" y="3312786"/>
            <a:ext cx="1242060" cy="1136415"/>
            <a:chOff x="6155502" y="3321285"/>
            <a:chExt cx="1242060" cy="1136415"/>
          </a:xfrm>
        </p:grpSpPr>
        <p:sp>
          <p:nvSpPr>
            <p:cNvPr id="1105" name="Rectangle 1104">
              <a:extLst>
                <a:ext uri="{FF2B5EF4-FFF2-40B4-BE49-F238E27FC236}">
                  <a16:creationId xmlns:a16="http://schemas.microsoft.com/office/drawing/2014/main" id="{F6729884-445A-C79C-1360-4210318B34D3}"/>
                </a:ext>
              </a:extLst>
            </p:cNvPr>
            <p:cNvSpPr/>
            <p:nvPr/>
          </p:nvSpPr>
          <p:spPr>
            <a:xfrm>
              <a:off x="6155502" y="3321285"/>
              <a:ext cx="1242060" cy="113641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0" name="Group 1069">
              <a:extLst>
                <a:ext uri="{FF2B5EF4-FFF2-40B4-BE49-F238E27FC236}">
                  <a16:creationId xmlns:a16="http://schemas.microsoft.com/office/drawing/2014/main" id="{0A9D1426-44A8-CEA9-F3AF-AE4B12DB8AEC}"/>
                </a:ext>
              </a:extLst>
            </p:cNvPr>
            <p:cNvGrpSpPr/>
            <p:nvPr/>
          </p:nvGrpSpPr>
          <p:grpSpPr>
            <a:xfrm>
              <a:off x="6243902" y="3438203"/>
              <a:ext cx="1085437" cy="902578"/>
              <a:chOff x="6537188" y="3745908"/>
              <a:chExt cx="1085437" cy="902578"/>
            </a:xfrm>
          </p:grpSpPr>
          <p:pic>
            <p:nvPicPr>
              <p:cNvPr id="1063" name="Picture 1062">
                <a:extLst>
                  <a:ext uri="{FF2B5EF4-FFF2-40B4-BE49-F238E27FC236}">
                    <a16:creationId xmlns:a16="http://schemas.microsoft.com/office/drawing/2014/main" id="{820CBDD7-AEF4-2CEB-5EAA-36CAD53A3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251" y="3771108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4" name="Picture 1063">
                <a:extLst>
                  <a:ext uri="{FF2B5EF4-FFF2-40B4-BE49-F238E27FC236}">
                    <a16:creationId xmlns:a16="http://schemas.microsoft.com/office/drawing/2014/main" id="{93603F42-A04C-8D4C-992C-235DB5C1A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559" y="3771108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5" name="Picture 1064">
                <a:extLst>
                  <a:ext uri="{FF2B5EF4-FFF2-40B4-BE49-F238E27FC236}">
                    <a16:creationId xmlns:a16="http://schemas.microsoft.com/office/drawing/2014/main" id="{4EE1BCD6-3837-4E1D-E8DD-95826CA9A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91559" y="4277686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6" name="Picture 1065">
                <a:extLst>
                  <a:ext uri="{FF2B5EF4-FFF2-40B4-BE49-F238E27FC236}">
                    <a16:creationId xmlns:a16="http://schemas.microsoft.com/office/drawing/2014/main" id="{154E2991-DC7F-2364-09FC-76AC7901E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rgbClr val="C0504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0251" y="4277686"/>
                <a:ext cx="331066" cy="345600"/>
              </a:xfrm>
              <a:prstGeom prst="rect">
                <a:avLst/>
              </a:prstGeom>
            </p:spPr>
          </p:pic>
          <p:pic>
            <p:nvPicPr>
              <p:cNvPr id="1067" name="Picture 2">
                <a:extLst>
                  <a:ext uri="{FF2B5EF4-FFF2-40B4-BE49-F238E27FC236}">
                    <a16:creationId xmlns:a16="http://schemas.microsoft.com/office/drawing/2014/main" id="{7B4EFAC0-620F-87DA-71FF-24F876DF3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188" y="3745908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68" name="Picture 2">
                <a:extLst>
                  <a:ext uri="{FF2B5EF4-FFF2-40B4-BE49-F238E27FC236}">
                    <a16:creationId xmlns:a16="http://schemas.microsoft.com/office/drawing/2014/main" id="{7542E17B-3797-6089-9244-9B839AC834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188" y="4252486"/>
                <a:ext cx="396000" cy="39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109" name="Group 1108">
            <a:extLst>
              <a:ext uri="{FF2B5EF4-FFF2-40B4-BE49-F238E27FC236}">
                <a16:creationId xmlns:a16="http://schemas.microsoft.com/office/drawing/2014/main" id="{6B669306-D205-E5B3-8801-200EA78687D8}"/>
              </a:ext>
            </a:extLst>
          </p:cNvPr>
          <p:cNvGrpSpPr/>
          <p:nvPr/>
        </p:nvGrpSpPr>
        <p:grpSpPr>
          <a:xfrm>
            <a:off x="1800102" y="1129526"/>
            <a:ext cx="995871" cy="534053"/>
            <a:chOff x="1940783" y="1300193"/>
            <a:chExt cx="995871" cy="534053"/>
          </a:xfrm>
        </p:grpSpPr>
        <p:pic>
          <p:nvPicPr>
            <p:cNvPr id="1107" name="Picture 1106">
              <a:extLst>
                <a:ext uri="{FF2B5EF4-FFF2-40B4-BE49-F238E27FC236}">
                  <a16:creationId xmlns:a16="http://schemas.microsoft.com/office/drawing/2014/main" id="{F1CFFE62-3565-2C4B-9A75-E7B40848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783" y="1300193"/>
              <a:ext cx="431865" cy="431862"/>
            </a:xfrm>
            <a:prstGeom prst="rect">
              <a:avLst/>
            </a:prstGeom>
          </p:spPr>
        </p:pic>
        <p:sp>
          <p:nvSpPr>
            <p:cNvPr id="1108" name="TextBox 1107">
              <a:extLst>
                <a:ext uri="{FF2B5EF4-FFF2-40B4-BE49-F238E27FC236}">
                  <a16:creationId xmlns:a16="http://schemas.microsoft.com/office/drawing/2014/main" id="{8BCA0216-5F58-8890-BE51-978FBE4E5CFB}"/>
                </a:ext>
              </a:extLst>
            </p:cNvPr>
            <p:cNvSpPr txBox="1"/>
            <p:nvPr/>
          </p:nvSpPr>
          <p:spPr>
            <a:xfrm>
              <a:off x="2122007" y="1526469"/>
              <a:ext cx="8146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IMA-NIC</a:t>
              </a:r>
            </a:p>
          </p:txBody>
        </p:sp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8557D24A-5215-7EE7-F426-B052E60C28B9}"/>
              </a:ext>
            </a:extLst>
          </p:cNvPr>
          <p:cNvGrpSpPr/>
          <p:nvPr/>
        </p:nvGrpSpPr>
        <p:grpSpPr>
          <a:xfrm>
            <a:off x="1808918" y="5819735"/>
            <a:ext cx="662446" cy="534053"/>
            <a:chOff x="1940783" y="1300193"/>
            <a:chExt cx="662446" cy="534053"/>
          </a:xfrm>
        </p:grpSpPr>
        <p:pic>
          <p:nvPicPr>
            <p:cNvPr id="1111" name="Picture 1110">
              <a:extLst>
                <a:ext uri="{FF2B5EF4-FFF2-40B4-BE49-F238E27FC236}">
                  <a16:creationId xmlns:a16="http://schemas.microsoft.com/office/drawing/2014/main" id="{779D32E8-E153-4BDA-B831-C86D2A4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783" y="1300193"/>
              <a:ext cx="431865" cy="431862"/>
            </a:xfrm>
            <a:prstGeom prst="rect">
              <a:avLst/>
            </a:prstGeom>
          </p:spPr>
        </p:pic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54E421CD-6208-B7C8-9C5C-D9F2C04E9407}"/>
                </a:ext>
              </a:extLst>
            </p:cNvPr>
            <p:cNvSpPr txBox="1"/>
            <p:nvPr/>
          </p:nvSpPr>
          <p:spPr>
            <a:xfrm>
              <a:off x="2122007" y="1526469"/>
              <a:ext cx="481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BCR</a:t>
              </a:r>
            </a:p>
          </p:txBody>
        </p:sp>
      </p:grpSp>
      <p:cxnSp>
        <p:nvCxnSpPr>
          <p:cNvPr id="1118" name="Elbow Connector 92">
            <a:extLst>
              <a:ext uri="{FF2B5EF4-FFF2-40B4-BE49-F238E27FC236}">
                <a16:creationId xmlns:a16="http://schemas.microsoft.com/office/drawing/2014/main" id="{FF5B9ABE-BF6E-1F7A-8AB5-833D4B0D2198}"/>
              </a:ext>
            </a:extLst>
          </p:cNvPr>
          <p:cNvCxnSpPr>
            <a:cxnSpLocks/>
            <a:endCxn id="1104" idx="0"/>
          </p:cNvCxnSpPr>
          <p:nvPr/>
        </p:nvCxnSpPr>
        <p:spPr>
          <a:xfrm>
            <a:off x="5085353" y="2378528"/>
            <a:ext cx="540498" cy="1208814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2" name="Elbow Connector 92">
            <a:extLst>
              <a:ext uri="{FF2B5EF4-FFF2-40B4-BE49-F238E27FC236}">
                <a16:creationId xmlns:a16="http://schemas.microsoft.com/office/drawing/2014/main" id="{0A667CF6-1EFF-FADA-7BE5-4312C49590CC}"/>
              </a:ext>
            </a:extLst>
          </p:cNvPr>
          <p:cNvCxnSpPr>
            <a:cxnSpLocks/>
            <a:stCxn id="1076" idx="3"/>
            <a:endCxn id="1104" idx="2"/>
          </p:cNvCxnSpPr>
          <p:nvPr/>
        </p:nvCxnSpPr>
        <p:spPr>
          <a:xfrm flipV="1">
            <a:off x="5085353" y="4163342"/>
            <a:ext cx="540498" cy="1180421"/>
          </a:xfrm>
          <a:prstGeom prst="bentConnector2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5" name="Elbow Connector 92">
            <a:extLst>
              <a:ext uri="{FF2B5EF4-FFF2-40B4-BE49-F238E27FC236}">
                <a16:creationId xmlns:a16="http://schemas.microsoft.com/office/drawing/2014/main" id="{6877C6B0-5888-9496-1FAE-D21E90E709F5}"/>
              </a:ext>
            </a:extLst>
          </p:cNvPr>
          <p:cNvCxnSpPr>
            <a:cxnSpLocks/>
          </p:cNvCxnSpPr>
          <p:nvPr/>
        </p:nvCxnSpPr>
        <p:spPr>
          <a:xfrm>
            <a:off x="5907230" y="3874717"/>
            <a:ext cx="290298" cy="1403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C0067F-3413-8C6C-E678-0F9346A33079}"/>
              </a:ext>
            </a:extLst>
          </p:cNvPr>
          <p:cNvCxnSpPr>
            <a:cxnSpLocks/>
          </p:cNvCxnSpPr>
          <p:nvPr/>
        </p:nvCxnSpPr>
        <p:spPr>
          <a:xfrm>
            <a:off x="2085017" y="2504111"/>
            <a:ext cx="0" cy="2407022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B9E914-9A20-B475-1D79-A5A7891872CF}"/>
              </a:ext>
            </a:extLst>
          </p:cNvPr>
          <p:cNvGrpSpPr>
            <a:grpSpLocks noChangeAspect="1"/>
          </p:cNvGrpSpPr>
          <p:nvPr/>
        </p:nvGrpSpPr>
        <p:grpSpPr>
          <a:xfrm>
            <a:off x="2699192" y="924350"/>
            <a:ext cx="1071585" cy="2577703"/>
            <a:chOff x="2931518" y="1108130"/>
            <a:chExt cx="1071585" cy="25777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A6DDB4-2D14-16AC-880E-DACFA943B390}"/>
                </a:ext>
              </a:extLst>
            </p:cNvPr>
            <p:cNvGrpSpPr/>
            <p:nvPr/>
          </p:nvGrpSpPr>
          <p:grpSpPr>
            <a:xfrm>
              <a:off x="2931518" y="1108130"/>
              <a:ext cx="1071585" cy="2577703"/>
              <a:chOff x="2931518" y="1108130"/>
              <a:chExt cx="1071585" cy="2577703"/>
            </a:xfrm>
          </p:grpSpPr>
          <p:sp>
            <p:nvSpPr>
              <p:cNvPr id="1131" name="Rectangle 1130">
                <a:extLst>
                  <a:ext uri="{FF2B5EF4-FFF2-40B4-BE49-F238E27FC236}">
                    <a16:creationId xmlns:a16="http://schemas.microsoft.com/office/drawing/2014/main" id="{9DFDD8DE-02C3-B664-D5AE-93E33265235A}"/>
                  </a:ext>
                </a:extLst>
              </p:cNvPr>
              <p:cNvSpPr/>
              <p:nvPr/>
            </p:nvSpPr>
            <p:spPr>
              <a:xfrm>
                <a:off x="2931518" y="1108130"/>
                <a:ext cx="998135" cy="254079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32" name="Group 1131">
                <a:extLst>
                  <a:ext uri="{FF2B5EF4-FFF2-40B4-BE49-F238E27FC236}">
                    <a16:creationId xmlns:a16="http://schemas.microsoft.com/office/drawing/2014/main" id="{5116D9F4-8C1B-DE1D-E2E4-901B3B22233E}"/>
                  </a:ext>
                </a:extLst>
              </p:cNvPr>
              <p:cNvGrpSpPr/>
              <p:nvPr/>
            </p:nvGrpSpPr>
            <p:grpSpPr>
              <a:xfrm>
                <a:off x="3007232" y="3151780"/>
                <a:ext cx="995871" cy="534053"/>
                <a:chOff x="3189366" y="3433804"/>
                <a:chExt cx="995871" cy="534053"/>
              </a:xfrm>
            </p:grpSpPr>
            <p:pic>
              <p:nvPicPr>
                <p:cNvPr id="1133" name="Picture 1132">
                  <a:extLst>
                    <a:ext uri="{FF2B5EF4-FFF2-40B4-BE49-F238E27FC236}">
                      <a16:creationId xmlns:a16="http://schemas.microsoft.com/office/drawing/2014/main" id="{FFEE1920-FAEC-A652-F4F8-653C17631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9366" y="3433804"/>
                  <a:ext cx="431865" cy="431862"/>
                </a:xfrm>
                <a:prstGeom prst="rect">
                  <a:avLst/>
                </a:prstGeom>
              </p:spPr>
            </p:pic>
            <p:sp>
              <p:nvSpPr>
                <p:cNvPr id="1134" name="TextBox 1133">
                  <a:extLst>
                    <a:ext uri="{FF2B5EF4-FFF2-40B4-BE49-F238E27FC236}">
                      <a16:creationId xmlns:a16="http://schemas.microsoft.com/office/drawing/2014/main" id="{31E36E63-27EE-4C3F-9BBA-B77934E846D7}"/>
                    </a:ext>
                  </a:extLst>
                </p:cNvPr>
                <p:cNvSpPr txBox="1"/>
                <p:nvPr/>
              </p:nvSpPr>
              <p:spPr>
                <a:xfrm>
                  <a:off x="3370590" y="3660080"/>
                  <a:ext cx="81464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IMA-NIC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F520135-2EF1-DB52-E875-205D53AC2B1E}"/>
                </a:ext>
              </a:extLst>
            </p:cNvPr>
            <p:cNvGrpSpPr/>
            <p:nvPr/>
          </p:nvGrpSpPr>
          <p:grpSpPr>
            <a:xfrm>
              <a:off x="2999198" y="1146061"/>
              <a:ext cx="873115" cy="1934485"/>
              <a:chOff x="3983506" y="1241856"/>
              <a:chExt cx="873115" cy="1934485"/>
            </a:xfrm>
          </p:grpSpPr>
          <p:pic>
            <p:nvPicPr>
              <p:cNvPr id="20" name="Picture 2" descr="file:///C:/Users/krive/Downloads/comedy-copy-1410696867gk48n.png">
                <a:extLst>
                  <a:ext uri="{FF2B5EF4-FFF2-40B4-BE49-F238E27FC236}">
                    <a16:creationId xmlns:a16="http://schemas.microsoft.com/office/drawing/2014/main" id="{F139B032-765D-DB3F-F749-136C78A8AE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506" y="1277787"/>
                <a:ext cx="351726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file:///C:/Users/krive/Downloads/comedy-copy-1410696867gk48n.png">
                <a:extLst>
                  <a:ext uri="{FF2B5EF4-FFF2-40B4-BE49-F238E27FC236}">
                    <a16:creationId xmlns:a16="http://schemas.microsoft.com/office/drawing/2014/main" id="{4030650A-3A9B-3283-FB88-19B19EDEAC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506" y="1778661"/>
                <a:ext cx="351726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file:///C:/Users/krive/Downloads/comedy-copy-1410696867gk48n.png">
                <a:extLst>
                  <a:ext uri="{FF2B5EF4-FFF2-40B4-BE49-F238E27FC236}">
                    <a16:creationId xmlns:a16="http://schemas.microsoft.com/office/drawing/2014/main" id="{E50F2A54-6E1C-E7FB-6FF6-8604923906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506" y="2279535"/>
                <a:ext cx="351726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file:///C:/Users/krive/Downloads/comedy-copy-1410696867gk48n.png">
                <a:extLst>
                  <a:ext uri="{FF2B5EF4-FFF2-40B4-BE49-F238E27FC236}">
                    <a16:creationId xmlns:a16="http://schemas.microsoft.com/office/drawing/2014/main" id="{A0A5834B-D66C-CE36-6A6F-90B766E11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506" y="2780410"/>
                <a:ext cx="351726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D104E7E-FA0F-1F9F-ACB1-8AB6EDA154B0}"/>
                  </a:ext>
                </a:extLst>
              </p:cNvPr>
              <p:cNvGrpSpPr/>
              <p:nvPr/>
            </p:nvGrpSpPr>
            <p:grpSpPr>
              <a:xfrm>
                <a:off x="4460539" y="1241856"/>
                <a:ext cx="396082" cy="431862"/>
                <a:chOff x="4192174" y="1204426"/>
                <a:chExt cx="396082" cy="431862"/>
              </a:xfrm>
            </p:grpSpPr>
            <p:sp>
              <p:nvSpPr>
                <p:cNvPr id="1129" name="Rectangle 1128">
                  <a:extLst>
                    <a:ext uri="{FF2B5EF4-FFF2-40B4-BE49-F238E27FC236}">
                      <a16:creationId xmlns:a16="http://schemas.microsoft.com/office/drawing/2014/main" id="{35EBDB62-9EF5-40FC-2D6A-3361AFFDCF68}"/>
                    </a:ext>
                  </a:extLst>
                </p:cNvPr>
                <p:cNvSpPr/>
                <p:nvPr/>
              </p:nvSpPr>
              <p:spPr>
                <a:xfrm>
                  <a:off x="4192174" y="12044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30" name="Picture 1129">
                  <a:extLst>
                    <a:ext uri="{FF2B5EF4-FFF2-40B4-BE49-F238E27FC236}">
                      <a16:creationId xmlns:a16="http://schemas.microsoft.com/office/drawing/2014/main" id="{39C90506-15C3-9557-5A5D-B4869088B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rgbClr val="C0504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4309" y="1247168"/>
                  <a:ext cx="331812" cy="346378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B1F7A1D-DC17-13FD-5E1B-73C4BAAA9E0C}"/>
                  </a:ext>
                </a:extLst>
              </p:cNvPr>
              <p:cNvGrpSpPr/>
              <p:nvPr/>
            </p:nvGrpSpPr>
            <p:grpSpPr>
              <a:xfrm>
                <a:off x="4460539" y="1742730"/>
                <a:ext cx="396082" cy="431862"/>
                <a:chOff x="4344574" y="1356826"/>
                <a:chExt cx="396082" cy="431862"/>
              </a:xfrm>
            </p:grpSpPr>
            <p:sp>
              <p:nvSpPr>
                <p:cNvPr id="1127" name="Rectangle 1126">
                  <a:extLst>
                    <a:ext uri="{FF2B5EF4-FFF2-40B4-BE49-F238E27FC236}">
                      <a16:creationId xmlns:a16="http://schemas.microsoft.com/office/drawing/2014/main" id="{95CEEF48-8FBE-199F-91F4-7167C57181FE}"/>
                    </a:ext>
                  </a:extLst>
                </p:cNvPr>
                <p:cNvSpPr/>
                <p:nvPr/>
              </p:nvSpPr>
              <p:spPr>
                <a:xfrm>
                  <a:off x="4344574" y="13568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28" name="Picture 1127">
                  <a:extLst>
                    <a:ext uri="{FF2B5EF4-FFF2-40B4-BE49-F238E27FC236}">
                      <a16:creationId xmlns:a16="http://schemas.microsoft.com/office/drawing/2014/main" id="{CF411B6B-A916-21C6-B26C-8F09FAEA2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6709" y="1399568"/>
                  <a:ext cx="331812" cy="346378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1518B9E-2367-C344-BE1A-E1B757A577C9}"/>
                  </a:ext>
                </a:extLst>
              </p:cNvPr>
              <p:cNvGrpSpPr/>
              <p:nvPr/>
            </p:nvGrpSpPr>
            <p:grpSpPr>
              <a:xfrm>
                <a:off x="4460539" y="2243604"/>
                <a:ext cx="396082" cy="431862"/>
                <a:chOff x="4344574" y="1356826"/>
                <a:chExt cx="396082" cy="431862"/>
              </a:xfrm>
            </p:grpSpPr>
            <p:sp>
              <p:nvSpPr>
                <p:cNvPr id="1123" name="Rectangle 1122">
                  <a:extLst>
                    <a:ext uri="{FF2B5EF4-FFF2-40B4-BE49-F238E27FC236}">
                      <a16:creationId xmlns:a16="http://schemas.microsoft.com/office/drawing/2014/main" id="{1B9F44E6-6232-3713-FCFB-2378A6BD8AA4}"/>
                    </a:ext>
                  </a:extLst>
                </p:cNvPr>
                <p:cNvSpPr/>
                <p:nvPr/>
              </p:nvSpPr>
              <p:spPr>
                <a:xfrm>
                  <a:off x="4344574" y="13568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24" name="Picture 1123">
                  <a:extLst>
                    <a:ext uri="{FF2B5EF4-FFF2-40B4-BE49-F238E27FC236}">
                      <a16:creationId xmlns:a16="http://schemas.microsoft.com/office/drawing/2014/main" id="{661BA01A-5B2F-9932-ED07-59B8ED03A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6709" y="1399568"/>
                  <a:ext cx="331812" cy="346378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15A0043-1A84-8D6E-3149-D43D23E9A6A5}"/>
                  </a:ext>
                </a:extLst>
              </p:cNvPr>
              <p:cNvGrpSpPr/>
              <p:nvPr/>
            </p:nvGrpSpPr>
            <p:grpSpPr>
              <a:xfrm>
                <a:off x="4460539" y="2744479"/>
                <a:ext cx="396082" cy="431862"/>
                <a:chOff x="4344574" y="1356826"/>
                <a:chExt cx="396082" cy="431862"/>
              </a:xfrm>
            </p:grpSpPr>
            <p:sp>
              <p:nvSpPr>
                <p:cNvPr id="1120" name="Rectangle 1119">
                  <a:extLst>
                    <a:ext uri="{FF2B5EF4-FFF2-40B4-BE49-F238E27FC236}">
                      <a16:creationId xmlns:a16="http://schemas.microsoft.com/office/drawing/2014/main" id="{2A8E2E6A-D80B-8FE8-3079-9F388B8AB133}"/>
                    </a:ext>
                  </a:extLst>
                </p:cNvPr>
                <p:cNvSpPr/>
                <p:nvPr/>
              </p:nvSpPr>
              <p:spPr>
                <a:xfrm>
                  <a:off x="4344574" y="13568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21" name="Picture 1120">
                  <a:extLst>
                    <a:ext uri="{FF2B5EF4-FFF2-40B4-BE49-F238E27FC236}">
                      <a16:creationId xmlns:a16="http://schemas.microsoft.com/office/drawing/2014/main" id="{087F39B7-AC63-502F-E9A3-117B455E18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6709" y="1399568"/>
                  <a:ext cx="331812" cy="34637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136" name="Group 1135">
            <a:extLst>
              <a:ext uri="{FF2B5EF4-FFF2-40B4-BE49-F238E27FC236}">
                <a16:creationId xmlns:a16="http://schemas.microsoft.com/office/drawing/2014/main" id="{F9D2D077-4B6A-B0EE-5CFC-E4AFD75B11FF}"/>
              </a:ext>
            </a:extLst>
          </p:cNvPr>
          <p:cNvGrpSpPr/>
          <p:nvPr/>
        </p:nvGrpSpPr>
        <p:grpSpPr>
          <a:xfrm>
            <a:off x="2730427" y="3905726"/>
            <a:ext cx="998135" cy="2577703"/>
            <a:chOff x="2931518" y="4073365"/>
            <a:chExt cx="998135" cy="2577703"/>
          </a:xfrm>
        </p:grpSpPr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4FDB557E-2ABC-F15A-0A03-F6A5AC545533}"/>
                </a:ext>
              </a:extLst>
            </p:cNvPr>
            <p:cNvSpPr/>
            <p:nvPr/>
          </p:nvSpPr>
          <p:spPr>
            <a:xfrm>
              <a:off x="2931518" y="4073365"/>
              <a:ext cx="998135" cy="25407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38" name="Group 1137">
              <a:extLst>
                <a:ext uri="{FF2B5EF4-FFF2-40B4-BE49-F238E27FC236}">
                  <a16:creationId xmlns:a16="http://schemas.microsoft.com/office/drawing/2014/main" id="{98F0D253-AE94-ED51-EAAB-25EB3368E346}"/>
                </a:ext>
              </a:extLst>
            </p:cNvPr>
            <p:cNvGrpSpPr/>
            <p:nvPr/>
          </p:nvGrpSpPr>
          <p:grpSpPr>
            <a:xfrm>
              <a:off x="3001742" y="4118226"/>
              <a:ext cx="861387" cy="1934485"/>
              <a:chOff x="5187429" y="1241856"/>
              <a:chExt cx="861387" cy="1934485"/>
            </a:xfrm>
          </p:grpSpPr>
          <p:pic>
            <p:nvPicPr>
              <p:cNvPr id="1142" name="Picture 4" descr="http://cdn.flaticon.com/png/256/34889.png">
                <a:extLst>
                  <a:ext uri="{FF2B5EF4-FFF2-40B4-BE49-F238E27FC236}">
                    <a16:creationId xmlns:a16="http://schemas.microsoft.com/office/drawing/2014/main" id="{63F7836A-AC0D-D310-398E-3B32ED84C2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429" y="1277787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3" name="Group 1142">
                <a:extLst>
                  <a:ext uri="{FF2B5EF4-FFF2-40B4-BE49-F238E27FC236}">
                    <a16:creationId xmlns:a16="http://schemas.microsoft.com/office/drawing/2014/main" id="{8B0B4C94-D15D-0463-CEF0-1085B48AE925}"/>
                  </a:ext>
                </a:extLst>
              </p:cNvPr>
              <p:cNvGrpSpPr/>
              <p:nvPr/>
            </p:nvGrpSpPr>
            <p:grpSpPr>
              <a:xfrm>
                <a:off x="5652734" y="1241856"/>
                <a:ext cx="396082" cy="431862"/>
                <a:chOff x="4192174" y="1204426"/>
                <a:chExt cx="396082" cy="43186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FCDBC85-D37E-3FD5-969A-0462EE4E0D98}"/>
                    </a:ext>
                  </a:extLst>
                </p:cNvPr>
                <p:cNvSpPr/>
                <p:nvPr/>
              </p:nvSpPr>
              <p:spPr>
                <a:xfrm>
                  <a:off x="4192174" y="12044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2138266F-7344-6D6E-29B8-60212D45F0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4309" y="1247168"/>
                  <a:ext cx="331812" cy="346378"/>
                </a:xfrm>
                <a:prstGeom prst="rect">
                  <a:avLst/>
                </a:prstGeom>
              </p:spPr>
            </p:pic>
          </p:grpSp>
          <p:pic>
            <p:nvPicPr>
              <p:cNvPr id="1144" name="Picture 4" descr="http://cdn.flaticon.com/png/256/34889.png">
                <a:extLst>
                  <a:ext uri="{FF2B5EF4-FFF2-40B4-BE49-F238E27FC236}">
                    <a16:creationId xmlns:a16="http://schemas.microsoft.com/office/drawing/2014/main" id="{9927C5E6-002A-3B05-DBE4-67D40F4CA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429" y="1778661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5" name="Group 1144">
                <a:extLst>
                  <a:ext uri="{FF2B5EF4-FFF2-40B4-BE49-F238E27FC236}">
                    <a16:creationId xmlns:a16="http://schemas.microsoft.com/office/drawing/2014/main" id="{3B42E31F-AA12-EA06-B0EF-2A8CB2437149}"/>
                  </a:ext>
                </a:extLst>
              </p:cNvPr>
              <p:cNvGrpSpPr/>
              <p:nvPr/>
            </p:nvGrpSpPr>
            <p:grpSpPr>
              <a:xfrm>
                <a:off x="5652734" y="1742730"/>
                <a:ext cx="396082" cy="431862"/>
                <a:chOff x="4192174" y="1204426"/>
                <a:chExt cx="396082" cy="431862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DBE51B9-E6EA-D989-705E-9BACBD208F41}"/>
                    </a:ext>
                  </a:extLst>
                </p:cNvPr>
                <p:cNvSpPr/>
                <p:nvPr/>
              </p:nvSpPr>
              <p:spPr>
                <a:xfrm>
                  <a:off x="4192174" y="12044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EBFA5ACA-C9E4-18FF-4038-8F06C34A09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4309" y="1247168"/>
                  <a:ext cx="331812" cy="346378"/>
                </a:xfrm>
                <a:prstGeom prst="rect">
                  <a:avLst/>
                </a:prstGeom>
              </p:spPr>
            </p:pic>
          </p:grpSp>
          <p:pic>
            <p:nvPicPr>
              <p:cNvPr id="1146" name="Picture 4" descr="http://cdn.flaticon.com/png/256/34889.png">
                <a:extLst>
                  <a:ext uri="{FF2B5EF4-FFF2-40B4-BE49-F238E27FC236}">
                    <a16:creationId xmlns:a16="http://schemas.microsoft.com/office/drawing/2014/main" id="{36BB4962-061F-9709-5496-B82AE72CA7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429" y="2279535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7" name="Group 1146">
                <a:extLst>
                  <a:ext uri="{FF2B5EF4-FFF2-40B4-BE49-F238E27FC236}">
                    <a16:creationId xmlns:a16="http://schemas.microsoft.com/office/drawing/2014/main" id="{667C3D42-7A0F-C4F9-4E51-A4E778A7FF67}"/>
                  </a:ext>
                </a:extLst>
              </p:cNvPr>
              <p:cNvGrpSpPr/>
              <p:nvPr/>
            </p:nvGrpSpPr>
            <p:grpSpPr>
              <a:xfrm>
                <a:off x="5652734" y="2243604"/>
                <a:ext cx="396082" cy="431862"/>
                <a:chOff x="4192174" y="1204426"/>
                <a:chExt cx="396082" cy="431862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8A8FD3E-A20B-17B2-8DD2-5641523F978A}"/>
                    </a:ext>
                  </a:extLst>
                </p:cNvPr>
                <p:cNvSpPr/>
                <p:nvPr/>
              </p:nvSpPr>
              <p:spPr>
                <a:xfrm>
                  <a:off x="4192174" y="12044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97056C43-E58F-EBA6-413C-32A165B99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4309" y="1247168"/>
                  <a:ext cx="331812" cy="346378"/>
                </a:xfrm>
                <a:prstGeom prst="rect">
                  <a:avLst/>
                </a:prstGeom>
              </p:spPr>
            </p:pic>
          </p:grpSp>
          <p:pic>
            <p:nvPicPr>
              <p:cNvPr id="1148" name="Picture 4" descr="http://cdn.flaticon.com/png/256/34889.png">
                <a:extLst>
                  <a:ext uri="{FF2B5EF4-FFF2-40B4-BE49-F238E27FC236}">
                    <a16:creationId xmlns:a16="http://schemas.microsoft.com/office/drawing/2014/main" id="{99EBD9D7-9E86-FED1-6973-9398CF9E7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7429" y="2780410"/>
                <a:ext cx="3600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9" name="Group 1148">
                <a:extLst>
                  <a:ext uri="{FF2B5EF4-FFF2-40B4-BE49-F238E27FC236}">
                    <a16:creationId xmlns:a16="http://schemas.microsoft.com/office/drawing/2014/main" id="{8F0FE8EE-34C2-8CB3-F557-0E3403C509AA}"/>
                  </a:ext>
                </a:extLst>
              </p:cNvPr>
              <p:cNvGrpSpPr/>
              <p:nvPr/>
            </p:nvGrpSpPr>
            <p:grpSpPr>
              <a:xfrm>
                <a:off x="5652734" y="2744479"/>
                <a:ext cx="396082" cy="431862"/>
                <a:chOff x="4192174" y="1204426"/>
                <a:chExt cx="396082" cy="431862"/>
              </a:xfrm>
            </p:grpSpPr>
            <p:sp>
              <p:nvSpPr>
                <p:cNvPr id="1150" name="Rectangle 1149">
                  <a:extLst>
                    <a:ext uri="{FF2B5EF4-FFF2-40B4-BE49-F238E27FC236}">
                      <a16:creationId xmlns:a16="http://schemas.microsoft.com/office/drawing/2014/main" id="{F36EE331-0991-C03E-4D5B-2EC46E270087}"/>
                    </a:ext>
                  </a:extLst>
                </p:cNvPr>
                <p:cNvSpPr/>
                <p:nvPr/>
              </p:nvSpPr>
              <p:spPr>
                <a:xfrm>
                  <a:off x="4192174" y="1204426"/>
                  <a:ext cx="396082" cy="431862"/>
                </a:xfrm>
                <a:prstGeom prst="rect">
                  <a:avLst/>
                </a:prstGeom>
                <a:pattFill prst="wdDnDiag">
                  <a:fgClr>
                    <a:srgbClr val="C00000"/>
                  </a:fgClr>
                  <a:bgClr>
                    <a:sysClr val="window" lastClr="FFFFFF"/>
                  </a:bgClr>
                </a:patt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151" name="Picture 1150">
                  <a:extLst>
                    <a:ext uri="{FF2B5EF4-FFF2-40B4-BE49-F238E27FC236}">
                      <a16:creationId xmlns:a16="http://schemas.microsoft.com/office/drawing/2014/main" id="{3606E2FF-639E-FAA4-CAAC-3B1770717C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4309" y="1247168"/>
                  <a:ext cx="331812" cy="34637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E362C926-82CA-43A6-86EB-4FA4FA4FBF77}"/>
                </a:ext>
              </a:extLst>
            </p:cNvPr>
            <p:cNvGrpSpPr/>
            <p:nvPr/>
          </p:nvGrpSpPr>
          <p:grpSpPr>
            <a:xfrm>
              <a:off x="3007232" y="6117015"/>
              <a:ext cx="662446" cy="534053"/>
              <a:chOff x="3189366" y="3433804"/>
              <a:chExt cx="662446" cy="534053"/>
            </a:xfrm>
          </p:grpSpPr>
          <p:pic>
            <p:nvPicPr>
              <p:cNvPr id="1140" name="Picture 1139">
                <a:extLst>
                  <a:ext uri="{FF2B5EF4-FFF2-40B4-BE49-F238E27FC236}">
                    <a16:creationId xmlns:a16="http://schemas.microsoft.com/office/drawing/2014/main" id="{3524A201-F0BB-3942-251F-8CEC1ABEB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366" y="3433804"/>
                <a:ext cx="431865" cy="431862"/>
              </a:xfrm>
              <a:prstGeom prst="rect">
                <a:avLst/>
              </a:prstGeom>
            </p:spPr>
          </p:pic>
          <p:sp>
            <p:nvSpPr>
              <p:cNvPr id="1141" name="TextBox 1140">
                <a:extLst>
                  <a:ext uri="{FF2B5EF4-FFF2-40B4-BE49-F238E27FC236}">
                    <a16:creationId xmlns:a16="http://schemas.microsoft.com/office/drawing/2014/main" id="{2D5A01B6-6913-CA60-6D3E-392BF1680D60}"/>
                  </a:ext>
                </a:extLst>
              </p:cNvPr>
              <p:cNvSpPr txBox="1"/>
              <p:nvPr/>
            </p:nvSpPr>
            <p:spPr>
              <a:xfrm>
                <a:off x="3370590" y="3660080"/>
                <a:ext cx="4812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BCR</a:t>
                </a:r>
              </a:p>
            </p:txBody>
          </p:sp>
        </p:grpSp>
      </p:grpSp>
      <p:cxnSp>
        <p:nvCxnSpPr>
          <p:cNvPr id="38" name="Elbow Connector 92">
            <a:extLst>
              <a:ext uri="{FF2B5EF4-FFF2-40B4-BE49-F238E27FC236}">
                <a16:creationId xmlns:a16="http://schemas.microsoft.com/office/drawing/2014/main" id="{BD35119A-724F-2366-E592-3D7E2DD6A3E2}"/>
              </a:ext>
            </a:extLst>
          </p:cNvPr>
          <p:cNvCxnSpPr>
            <a:cxnSpLocks/>
          </p:cNvCxnSpPr>
          <p:nvPr/>
        </p:nvCxnSpPr>
        <p:spPr>
          <a:xfrm>
            <a:off x="2404151" y="2209837"/>
            <a:ext cx="290298" cy="1403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92">
            <a:extLst>
              <a:ext uri="{FF2B5EF4-FFF2-40B4-BE49-F238E27FC236}">
                <a16:creationId xmlns:a16="http://schemas.microsoft.com/office/drawing/2014/main" id="{86E08D60-AF04-8EE1-19A4-2F1B7F92FAE1}"/>
              </a:ext>
            </a:extLst>
          </p:cNvPr>
          <p:cNvCxnSpPr>
            <a:cxnSpLocks/>
          </p:cNvCxnSpPr>
          <p:nvPr/>
        </p:nvCxnSpPr>
        <p:spPr>
          <a:xfrm>
            <a:off x="2416851" y="5194337"/>
            <a:ext cx="290298" cy="1403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5" name="Elbow Connector 92">
            <a:extLst>
              <a:ext uri="{FF2B5EF4-FFF2-40B4-BE49-F238E27FC236}">
                <a16:creationId xmlns:a16="http://schemas.microsoft.com/office/drawing/2014/main" id="{4B357D5F-9739-7199-C3AE-717AB0D93461}"/>
              </a:ext>
            </a:extLst>
          </p:cNvPr>
          <p:cNvCxnSpPr>
            <a:cxnSpLocks/>
          </p:cNvCxnSpPr>
          <p:nvPr/>
        </p:nvCxnSpPr>
        <p:spPr>
          <a:xfrm rot="5400000">
            <a:off x="1936865" y="1759281"/>
            <a:ext cx="29160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92">
            <a:extLst>
              <a:ext uri="{FF2B5EF4-FFF2-40B4-BE49-F238E27FC236}">
                <a16:creationId xmlns:a16="http://schemas.microsoft.com/office/drawing/2014/main" id="{12452DA5-ACFD-4DED-4304-A5D4A2987B9F}"/>
              </a:ext>
            </a:extLst>
          </p:cNvPr>
          <p:cNvCxnSpPr>
            <a:cxnSpLocks/>
          </p:cNvCxnSpPr>
          <p:nvPr/>
        </p:nvCxnSpPr>
        <p:spPr>
          <a:xfrm rot="5400000">
            <a:off x="1936865" y="5634941"/>
            <a:ext cx="29160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483F449-B27B-BF01-59C4-9CD69EA5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300" y="6175589"/>
            <a:ext cx="449816" cy="365125"/>
          </a:xfrm>
        </p:spPr>
        <p:txBody>
          <a:bodyPr/>
          <a:lstStyle/>
          <a:p>
            <a:fld id="{A40E584E-541A-3948-AA01-9DB5F057134D}" type="slidenum">
              <a:rPr lang="en-BE" smtClean="0"/>
              <a:pPr/>
              <a:t>7</a:t>
            </a:fld>
            <a:endParaRPr lang="en-BE" dirty="0"/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A2118636-9B05-CF4D-5A6A-F6EAD23A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04860" y="6175589"/>
            <a:ext cx="980440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0938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11432 0.041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11276 0.035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1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00A3-2706-6B41-9482-146B8C38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267FAD-210F-B9A1-BD76-6323BB1E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51" y="39416"/>
            <a:ext cx="11826349" cy="596836"/>
          </a:xfrm>
        </p:spPr>
        <p:txBody>
          <a:bodyPr/>
          <a:lstStyle/>
          <a:p>
            <a:r>
              <a:rPr lang="en-US" sz="2800" dirty="0"/>
              <a:t>Scenario A: Every data holder delivers data about a specific citizen</a:t>
            </a: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362BAEBD-BAC4-EDCC-C79D-274F5BB6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300" y="6175589"/>
            <a:ext cx="449816" cy="365125"/>
          </a:xfrm>
        </p:spPr>
        <p:txBody>
          <a:bodyPr/>
          <a:lstStyle/>
          <a:p>
            <a:fld id="{A40E584E-541A-3948-AA01-9DB5F057134D}" type="slidenum">
              <a:rPr lang="en-BE" smtClean="0"/>
              <a:pPr/>
              <a:t>8</a:t>
            </a:fld>
            <a:endParaRPr lang="en-BE" dirty="0"/>
          </a:p>
        </p:txBody>
      </p: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F3B6DF93-F793-1559-F4DB-550FBCBA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77676" y="6175589"/>
            <a:ext cx="1407624" cy="365125"/>
          </a:xfrm>
        </p:spPr>
        <p:txBody>
          <a:bodyPr/>
          <a:lstStyle/>
          <a:p>
            <a:r>
              <a:rPr lang="en-US" dirty="0"/>
              <a:t>Oblivious Join</a:t>
            </a:r>
            <a:endParaRPr lang="en-BE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4002FE-62D3-B8F0-2361-9D018B073928}"/>
              </a:ext>
            </a:extLst>
          </p:cNvPr>
          <p:cNvSpPr/>
          <p:nvPr/>
        </p:nvSpPr>
        <p:spPr>
          <a:xfrm>
            <a:off x="8138572" y="1687313"/>
            <a:ext cx="2529427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A69620-5D15-6400-6C10-AF724352B58E}"/>
              </a:ext>
            </a:extLst>
          </p:cNvPr>
          <p:cNvSpPr/>
          <p:nvPr/>
        </p:nvSpPr>
        <p:spPr>
          <a:xfrm>
            <a:off x="405584" y="5129478"/>
            <a:ext cx="1749069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D6C56D0-CD60-C385-67A2-5FF86E88F1B7}"/>
              </a:ext>
            </a:extLst>
          </p:cNvPr>
          <p:cNvSpPr/>
          <p:nvPr/>
        </p:nvSpPr>
        <p:spPr>
          <a:xfrm>
            <a:off x="405584" y="3406506"/>
            <a:ext cx="1754667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E7EAF8-BCF1-97E6-07F9-FB2DDB9A3D7B}"/>
              </a:ext>
            </a:extLst>
          </p:cNvPr>
          <p:cNvSpPr/>
          <p:nvPr/>
        </p:nvSpPr>
        <p:spPr>
          <a:xfrm>
            <a:off x="405584" y="1665948"/>
            <a:ext cx="1766806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122">
            <a:extLst>
              <a:ext uri="{FF2B5EF4-FFF2-40B4-BE49-F238E27FC236}">
                <a16:creationId xmlns:a16="http://schemas.microsoft.com/office/drawing/2014/main" id="{3FCFD745-1B73-B561-C141-B6006042A3B1}"/>
              </a:ext>
            </a:extLst>
          </p:cNvPr>
          <p:cNvSpPr/>
          <p:nvPr/>
        </p:nvSpPr>
        <p:spPr>
          <a:xfrm>
            <a:off x="8138572" y="2125574"/>
            <a:ext cx="3743017" cy="448755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178">
            <a:extLst>
              <a:ext uri="{FF2B5EF4-FFF2-40B4-BE49-F238E27FC236}">
                <a16:creationId xmlns:a16="http://schemas.microsoft.com/office/drawing/2014/main" id="{11D96B2D-3144-A9DD-12CC-76D414BE9AC8}"/>
              </a:ext>
            </a:extLst>
          </p:cNvPr>
          <p:cNvSpPr/>
          <p:nvPr/>
        </p:nvSpPr>
        <p:spPr>
          <a:xfrm>
            <a:off x="405584" y="5569786"/>
            <a:ext cx="5980668" cy="102429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177">
            <a:extLst>
              <a:ext uri="{FF2B5EF4-FFF2-40B4-BE49-F238E27FC236}">
                <a16:creationId xmlns:a16="http://schemas.microsoft.com/office/drawing/2014/main" id="{96A1F05A-F79C-AF89-ABAC-E6F0D9FCE09A}"/>
              </a:ext>
            </a:extLst>
          </p:cNvPr>
          <p:cNvSpPr/>
          <p:nvPr/>
        </p:nvSpPr>
        <p:spPr>
          <a:xfrm>
            <a:off x="405584" y="3848802"/>
            <a:ext cx="5966200" cy="102429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79">
            <a:extLst>
              <a:ext uri="{FF2B5EF4-FFF2-40B4-BE49-F238E27FC236}">
                <a16:creationId xmlns:a16="http://schemas.microsoft.com/office/drawing/2014/main" id="{2E26C727-163F-4D73-ACAF-FE5AC678BF47}"/>
              </a:ext>
            </a:extLst>
          </p:cNvPr>
          <p:cNvSpPr/>
          <p:nvPr/>
        </p:nvSpPr>
        <p:spPr>
          <a:xfrm>
            <a:off x="405584" y="2098874"/>
            <a:ext cx="5979251" cy="102429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B5BF299-AEF6-AE13-78CF-EDAEA5E597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29725" y="1717743"/>
            <a:ext cx="324000" cy="326315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73438E8-8C10-5CD5-4C26-2F30810AF6DC}"/>
              </a:ext>
            </a:extLst>
          </p:cNvPr>
          <p:cNvCxnSpPr/>
          <p:nvPr/>
        </p:nvCxnSpPr>
        <p:spPr>
          <a:xfrm>
            <a:off x="6429198" y="2966437"/>
            <a:ext cx="1620000" cy="71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8828CF7-03BB-2428-0CF2-E2D8490FBF85}"/>
              </a:ext>
            </a:extLst>
          </p:cNvPr>
          <p:cNvGrpSpPr/>
          <p:nvPr/>
        </p:nvGrpSpPr>
        <p:grpSpPr>
          <a:xfrm>
            <a:off x="6512891" y="2254986"/>
            <a:ext cx="576000" cy="624000"/>
            <a:chOff x="4144364" y="1621539"/>
            <a:chExt cx="576000" cy="62400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31C69D3-B631-E099-5F5A-37B96AE08CCD}"/>
                </a:ext>
              </a:extLst>
            </p:cNvPr>
            <p:cNvSpPr/>
            <p:nvPr/>
          </p:nvSpPr>
          <p:spPr>
            <a:xfrm>
              <a:off x="4144364" y="1621539"/>
              <a:ext cx="576000" cy="62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70C0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9AFC990-6B39-25A8-FC5A-BE0D0C00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64" y="1693539"/>
              <a:ext cx="480000" cy="480000"/>
            </a:xfrm>
            <a:prstGeom prst="rect">
              <a:avLst/>
            </a:prstGeom>
          </p:spPr>
        </p:pic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B6A92767-54E9-DC97-F397-D844AA76D8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1859" y="2418256"/>
            <a:ext cx="257125" cy="31250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F752FD5-4B23-435C-1C19-90B30959C1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035" y="2418256"/>
            <a:ext cx="257125" cy="3144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8AD4461-E8D5-B546-1567-74F4FFA46B8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2211" y="2418256"/>
            <a:ext cx="245803" cy="313200"/>
          </a:xfrm>
          <a:prstGeom prst="rect">
            <a:avLst/>
          </a:prstGeom>
        </p:spPr>
      </p:pic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56F5105-0CCD-93AD-C4C6-7C7A777DDFA2}"/>
              </a:ext>
            </a:extLst>
          </p:cNvPr>
          <p:cNvCxnSpPr/>
          <p:nvPr/>
        </p:nvCxnSpPr>
        <p:spPr>
          <a:xfrm>
            <a:off x="6429198" y="4682936"/>
            <a:ext cx="1620000" cy="71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:a16="http://schemas.microsoft.com/office/drawing/2014/main" id="{B34E3611-82C3-E38E-48FA-8B01DEC1D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1859" y="4134755"/>
            <a:ext cx="257125" cy="31250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487EA4AF-137D-9DBA-6B49-ACCBD80866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035" y="4134755"/>
            <a:ext cx="257125" cy="3144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228BC26-2034-69E4-134A-6CB3295ECD7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2211" y="4134755"/>
            <a:ext cx="245803" cy="313200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3DFED7C-E5CD-F8CF-9989-18640D0F36F0}"/>
              </a:ext>
            </a:extLst>
          </p:cNvPr>
          <p:cNvCxnSpPr/>
          <p:nvPr/>
        </p:nvCxnSpPr>
        <p:spPr>
          <a:xfrm>
            <a:off x="6429198" y="6429003"/>
            <a:ext cx="1620000" cy="71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1FD27E0F-BAA3-2267-9DA7-4FF12DB6B4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1859" y="5880822"/>
            <a:ext cx="257125" cy="31250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639E630-861D-94A5-E3B7-6B1254E2C0F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2035" y="5880822"/>
            <a:ext cx="257125" cy="31448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5E3949D-B5DA-2250-F04F-CBCECD011C7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2211" y="5880822"/>
            <a:ext cx="245803" cy="313200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45D7F87D-16CD-7C53-B6A8-FDEBBA701BF3}"/>
              </a:ext>
            </a:extLst>
          </p:cNvPr>
          <p:cNvGrpSpPr/>
          <p:nvPr/>
        </p:nvGrpSpPr>
        <p:grpSpPr>
          <a:xfrm>
            <a:off x="6512891" y="5711297"/>
            <a:ext cx="576000" cy="624000"/>
            <a:chOff x="4144364" y="1621539"/>
            <a:chExt cx="576000" cy="624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DB9ED18-8D09-2CDE-8BE1-23D20B977510}"/>
                </a:ext>
              </a:extLst>
            </p:cNvPr>
            <p:cNvSpPr/>
            <p:nvPr/>
          </p:nvSpPr>
          <p:spPr>
            <a:xfrm>
              <a:off x="4144364" y="1621539"/>
              <a:ext cx="576000" cy="62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B050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9ABDCD2-7169-513E-EBC3-3026DCF1E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64" y="1693539"/>
              <a:ext cx="480000" cy="480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B9E95A2-ECAF-116D-1528-23FD7BAAEFC1}"/>
              </a:ext>
            </a:extLst>
          </p:cNvPr>
          <p:cNvGrpSpPr/>
          <p:nvPr/>
        </p:nvGrpSpPr>
        <p:grpSpPr>
          <a:xfrm>
            <a:off x="6512891" y="3973042"/>
            <a:ext cx="576000" cy="624000"/>
            <a:chOff x="4144364" y="1621539"/>
            <a:chExt cx="576000" cy="6240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6F7B823-8DA4-9A71-0109-5F3BD249C442}"/>
                </a:ext>
              </a:extLst>
            </p:cNvPr>
            <p:cNvSpPr/>
            <p:nvPr/>
          </p:nvSpPr>
          <p:spPr>
            <a:xfrm>
              <a:off x="4144364" y="1621539"/>
              <a:ext cx="576000" cy="62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C00000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641FAAD-FDF3-EE42-E892-78E3F9BED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64" y="1693539"/>
              <a:ext cx="480000" cy="480000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CB580252-CEA6-3481-60F0-89D05B55B9D5}"/>
              </a:ext>
            </a:extLst>
          </p:cNvPr>
          <p:cNvSpPr txBox="1"/>
          <p:nvPr/>
        </p:nvSpPr>
        <p:spPr>
          <a:xfrm>
            <a:off x="694410" y="1707398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holder A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0228462-61B3-4AC8-75C8-ECC011FE7499}"/>
              </a:ext>
            </a:extLst>
          </p:cNvPr>
          <p:cNvSpPr txBox="1"/>
          <p:nvPr/>
        </p:nvSpPr>
        <p:spPr>
          <a:xfrm>
            <a:off x="330249" y="641638"/>
            <a:ext cx="9777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60DF4EF-4CE4-68D6-EF82-23379E2593BB}"/>
              </a:ext>
            </a:extLst>
          </p:cNvPr>
          <p:cNvSpPr txBox="1"/>
          <p:nvPr/>
        </p:nvSpPr>
        <p:spPr>
          <a:xfrm>
            <a:off x="6471199" y="641638"/>
            <a:ext cx="1324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 ciphertext &amp;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en-US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shares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8B3FA43-4FF7-8752-A0AB-E69C5502B9BF}"/>
              </a:ext>
            </a:extLst>
          </p:cNvPr>
          <p:cNvGrpSpPr/>
          <p:nvPr/>
        </p:nvGrpSpPr>
        <p:grpSpPr>
          <a:xfrm>
            <a:off x="9465119" y="5847096"/>
            <a:ext cx="2215222" cy="624000"/>
            <a:chOff x="3402791" y="4545026"/>
            <a:chExt cx="2215222" cy="624000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D14DB55A-7781-7015-8340-0CEB759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13" y="4617026"/>
              <a:ext cx="480000" cy="480000"/>
            </a:xfrm>
            <a:prstGeom prst="rect">
              <a:avLst/>
            </a:prstGeom>
            <a:noFill/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E7B42BB-4293-C51A-6E17-8809D0B3DBAA}"/>
                </a:ext>
              </a:extLst>
            </p:cNvPr>
            <p:cNvGrpSpPr/>
            <p:nvPr/>
          </p:nvGrpSpPr>
          <p:grpSpPr>
            <a:xfrm>
              <a:off x="3402791" y="4545026"/>
              <a:ext cx="576000" cy="624000"/>
              <a:chOff x="4144364" y="1621539"/>
              <a:chExt cx="576000" cy="62400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770B6DD-B7AD-81FD-1798-B0EC9610C9A6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B05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8323FC41-411E-4635-6AE9-625EC6DC6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092F9A9-527F-56ED-341E-8AD01BB75964}"/>
                </a:ext>
              </a:extLst>
            </p:cNvPr>
            <p:cNvGrpSpPr/>
            <p:nvPr/>
          </p:nvGrpSpPr>
          <p:grpSpPr>
            <a:xfrm>
              <a:off x="4071618" y="4548720"/>
              <a:ext cx="1000449" cy="616613"/>
              <a:chOff x="7374988" y="4030461"/>
              <a:chExt cx="1000449" cy="616613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C082E7D8-26B3-A1D6-30C4-08DB3E788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501270" y="4030461"/>
                <a:ext cx="696984" cy="294735"/>
              </a:xfrm>
              <a:prstGeom prst="rect">
                <a:avLst/>
              </a:prstGeom>
            </p:spPr>
          </p:pic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B7CC995C-1E4A-6565-3BEA-B454A5195532}"/>
                  </a:ext>
                </a:extLst>
              </p:cNvPr>
              <p:cNvCxnSpPr/>
              <p:nvPr/>
            </p:nvCxnSpPr>
            <p:spPr>
              <a:xfrm>
                <a:off x="7374988" y="4379694"/>
                <a:ext cx="100044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CEE63E1-766B-6754-22C2-24B57A0293F1}"/>
                  </a:ext>
                </a:extLst>
              </p:cNvPr>
              <p:cNvSpPr txBox="1"/>
              <p:nvPr/>
            </p:nvSpPr>
            <p:spPr>
              <a:xfrm>
                <a:off x="7431186" y="4308520"/>
                <a:ext cx="837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decrypt</a:t>
                </a:r>
                <a:endPara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E2B53-634F-EDFF-3BDD-96C1F025F615}"/>
              </a:ext>
            </a:extLst>
          </p:cNvPr>
          <p:cNvGrpSpPr/>
          <p:nvPr/>
        </p:nvGrpSpPr>
        <p:grpSpPr>
          <a:xfrm>
            <a:off x="9465119" y="2394982"/>
            <a:ext cx="2215222" cy="624000"/>
            <a:chOff x="3402791" y="2334471"/>
            <a:chExt cx="2215222" cy="62400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242EF5C-A63F-15AB-EAE7-034923A83397}"/>
                </a:ext>
              </a:extLst>
            </p:cNvPr>
            <p:cNvGrpSpPr/>
            <p:nvPr/>
          </p:nvGrpSpPr>
          <p:grpSpPr>
            <a:xfrm>
              <a:off x="4071618" y="2338165"/>
              <a:ext cx="1000449" cy="616613"/>
              <a:chOff x="7374988" y="4030461"/>
              <a:chExt cx="1000449" cy="616613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09589D46-F609-C1A7-6864-22FDD90381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501270" y="4030461"/>
                <a:ext cx="696984" cy="294735"/>
              </a:xfrm>
              <a:prstGeom prst="rect">
                <a:avLst/>
              </a:prstGeom>
            </p:spPr>
          </p:pic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A448AA1F-FC70-A880-D3FF-0F78244E7C19}"/>
                  </a:ext>
                </a:extLst>
              </p:cNvPr>
              <p:cNvCxnSpPr/>
              <p:nvPr/>
            </p:nvCxnSpPr>
            <p:spPr>
              <a:xfrm>
                <a:off x="7374988" y="4379694"/>
                <a:ext cx="100044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19AB2C33-3B4B-0C04-DE7F-DDCCC6A97AE0}"/>
                  </a:ext>
                </a:extLst>
              </p:cNvPr>
              <p:cNvSpPr txBox="1"/>
              <p:nvPr/>
            </p:nvSpPr>
            <p:spPr>
              <a:xfrm>
                <a:off x="7431186" y="4308520"/>
                <a:ext cx="837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decrypt</a:t>
                </a:r>
                <a:endPara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719FEE10-7543-1B61-590D-C29F1DBEC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13" y="2406471"/>
              <a:ext cx="480000" cy="480000"/>
            </a:xfrm>
            <a:prstGeom prst="rect">
              <a:avLst/>
            </a:prstGeom>
          </p:spPr>
        </p:pic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0AD7802-7E5F-8BE3-642D-E3A4D7F30C2D}"/>
                </a:ext>
              </a:extLst>
            </p:cNvPr>
            <p:cNvGrpSpPr/>
            <p:nvPr/>
          </p:nvGrpSpPr>
          <p:grpSpPr>
            <a:xfrm>
              <a:off x="3402791" y="2334471"/>
              <a:ext cx="576000" cy="624000"/>
              <a:chOff x="4144364" y="1621539"/>
              <a:chExt cx="576000" cy="624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9A18C49-7F2B-2888-7B77-59E7D2E25D6B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70C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85995AEE-2F8D-24AF-EA5E-1F92520AA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FB68419-B2C4-F6BE-110F-593A68750D1F}"/>
              </a:ext>
            </a:extLst>
          </p:cNvPr>
          <p:cNvGrpSpPr/>
          <p:nvPr/>
        </p:nvGrpSpPr>
        <p:grpSpPr>
          <a:xfrm>
            <a:off x="9465119" y="4183699"/>
            <a:ext cx="2215222" cy="624000"/>
            <a:chOff x="3402791" y="3312278"/>
            <a:chExt cx="2215222" cy="62400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76E34C1-106A-DABF-9C4C-5D1B1EA400C8}"/>
                </a:ext>
              </a:extLst>
            </p:cNvPr>
            <p:cNvGrpSpPr/>
            <p:nvPr/>
          </p:nvGrpSpPr>
          <p:grpSpPr>
            <a:xfrm>
              <a:off x="4071618" y="3315972"/>
              <a:ext cx="1000449" cy="616613"/>
              <a:chOff x="7374988" y="4030461"/>
              <a:chExt cx="1000449" cy="616613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1D74146E-F8BA-0071-7BE2-319675082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501270" y="4030461"/>
                <a:ext cx="696984" cy="294735"/>
              </a:xfrm>
              <a:prstGeom prst="rect">
                <a:avLst/>
              </a:prstGeom>
            </p:spPr>
          </p:pic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DA2C98CD-4920-5148-877B-3FCF6CB272F0}"/>
                  </a:ext>
                </a:extLst>
              </p:cNvPr>
              <p:cNvCxnSpPr/>
              <p:nvPr/>
            </p:nvCxnSpPr>
            <p:spPr>
              <a:xfrm>
                <a:off x="7374988" y="4379694"/>
                <a:ext cx="100044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ash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FFB6937-C3BF-EF6D-5882-886761A5FAE0}"/>
                  </a:ext>
                </a:extLst>
              </p:cNvPr>
              <p:cNvSpPr txBox="1"/>
              <p:nvPr/>
            </p:nvSpPr>
            <p:spPr>
              <a:xfrm>
                <a:off x="7431186" y="4308520"/>
                <a:ext cx="8371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decrypt</a:t>
                </a:r>
                <a:endParaRPr kumimoji="0" lang="nl-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45CC9944-4B30-77EE-50B6-B27211AEC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13" y="3384278"/>
              <a:ext cx="480000" cy="480000"/>
            </a:xfrm>
            <a:prstGeom prst="rect">
              <a:avLst/>
            </a:prstGeom>
            <a:noFill/>
          </p:spPr>
        </p:pic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0EA95109-145B-C064-E5FF-7FA9A3DC4598}"/>
                </a:ext>
              </a:extLst>
            </p:cNvPr>
            <p:cNvGrpSpPr/>
            <p:nvPr/>
          </p:nvGrpSpPr>
          <p:grpSpPr>
            <a:xfrm>
              <a:off x="3402791" y="3312278"/>
              <a:ext cx="576000" cy="624000"/>
              <a:chOff x="4144364" y="1621539"/>
              <a:chExt cx="576000" cy="62400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75B216C-BDA7-8529-013B-241152F379F0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C0000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21C807CB-E2B0-3094-142A-ECB7AA66D8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3FE878D-2A71-18E8-A6D0-1BE380FF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864" y="3455920"/>
            <a:ext cx="324000" cy="326315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C7C31ED8-9DFC-8CE4-9EF9-207C9EFF2DCC}"/>
              </a:ext>
            </a:extLst>
          </p:cNvPr>
          <p:cNvSpPr txBox="1"/>
          <p:nvPr/>
        </p:nvSpPr>
        <p:spPr>
          <a:xfrm>
            <a:off x="706549" y="3445575"/>
            <a:ext cx="14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holder B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6" name="Picture 1055">
            <a:extLst>
              <a:ext uri="{FF2B5EF4-FFF2-40B4-BE49-F238E27FC236}">
                <a16:creationId xmlns:a16="http://schemas.microsoft.com/office/drawing/2014/main" id="{7C21DFAC-A429-B67D-DF0B-E01DFE7A1C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655" y="5186402"/>
            <a:ext cx="324000" cy="326315"/>
          </a:xfrm>
          <a:prstGeom prst="rect">
            <a:avLst/>
          </a:prstGeom>
        </p:spPr>
      </p:pic>
      <p:sp>
        <p:nvSpPr>
          <p:cNvPr id="1057" name="TextBox 1056">
            <a:extLst>
              <a:ext uri="{FF2B5EF4-FFF2-40B4-BE49-F238E27FC236}">
                <a16:creationId xmlns:a16="http://schemas.microsoft.com/office/drawing/2014/main" id="{663A893E-FC50-8CCB-6E83-3DEC7AAC4661}"/>
              </a:ext>
            </a:extLst>
          </p:cNvPr>
          <p:cNvSpPr txBox="1"/>
          <p:nvPr/>
        </p:nvSpPr>
        <p:spPr>
          <a:xfrm>
            <a:off x="690340" y="5176057"/>
            <a:ext cx="14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holder C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8" name="Picture 1057">
            <a:extLst>
              <a:ext uri="{FF2B5EF4-FFF2-40B4-BE49-F238E27FC236}">
                <a16:creationId xmlns:a16="http://schemas.microsoft.com/office/drawing/2014/main" id="{CE1A6E3A-F0BB-2B70-30D1-21084F2A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573" y="1729584"/>
            <a:ext cx="324000" cy="326315"/>
          </a:xfrm>
          <a:prstGeom prst="rect">
            <a:avLst/>
          </a:prstGeom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id="{8597C48B-52D4-DBE7-2A20-3EA7B3879490}"/>
              </a:ext>
            </a:extLst>
          </p:cNvPr>
          <p:cNvSpPr txBox="1"/>
          <p:nvPr/>
        </p:nvSpPr>
        <p:spPr>
          <a:xfrm>
            <a:off x="8508573" y="1719239"/>
            <a:ext cx="21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Secure environment</a:t>
            </a:r>
          </a:p>
        </p:txBody>
      </p:sp>
      <p:pic>
        <p:nvPicPr>
          <p:cNvPr id="1060" name="Picture 1059">
            <a:extLst>
              <a:ext uri="{FF2B5EF4-FFF2-40B4-BE49-F238E27FC236}">
                <a16:creationId xmlns:a16="http://schemas.microsoft.com/office/drawing/2014/main" id="{E3E7ECC7-A677-0D2A-4827-3E4ED67449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224" y="2238563"/>
            <a:ext cx="696984" cy="294735"/>
          </a:xfrm>
          <a:prstGeom prst="rect">
            <a:avLst/>
          </a:prstGeom>
        </p:spPr>
      </p:pic>
      <p:pic>
        <p:nvPicPr>
          <p:cNvPr id="1061" name="Picture 1060">
            <a:extLst>
              <a:ext uri="{FF2B5EF4-FFF2-40B4-BE49-F238E27FC236}">
                <a16:creationId xmlns:a16="http://schemas.microsoft.com/office/drawing/2014/main" id="{D25C8F58-5398-76C7-127F-A7EB0CA3DA2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187" y="3958629"/>
            <a:ext cx="696984" cy="294735"/>
          </a:xfrm>
          <a:prstGeom prst="rect">
            <a:avLst/>
          </a:prstGeom>
        </p:spPr>
      </p:pic>
      <p:pic>
        <p:nvPicPr>
          <p:cNvPr id="1062" name="Picture 1061">
            <a:extLst>
              <a:ext uri="{FF2B5EF4-FFF2-40B4-BE49-F238E27FC236}">
                <a16:creationId xmlns:a16="http://schemas.microsoft.com/office/drawing/2014/main" id="{AA17E3B6-070C-229A-DFA4-1B8D2C369ED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187" y="5668149"/>
            <a:ext cx="696984" cy="294735"/>
          </a:xfrm>
          <a:prstGeom prst="rect">
            <a:avLst/>
          </a:prstGeom>
        </p:spPr>
      </p:pic>
      <p:pic>
        <p:nvPicPr>
          <p:cNvPr id="1069" name="Picture 1068">
            <a:extLst>
              <a:ext uri="{FF2B5EF4-FFF2-40B4-BE49-F238E27FC236}">
                <a16:creationId xmlns:a16="http://schemas.microsoft.com/office/drawing/2014/main" id="{1B753C26-191A-613E-982B-6B5588E5848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5585" y="2229678"/>
            <a:ext cx="257125" cy="312505"/>
          </a:xfrm>
          <a:prstGeom prst="rect">
            <a:avLst/>
          </a:prstGeom>
        </p:spPr>
      </p:pic>
      <p:pic>
        <p:nvPicPr>
          <p:cNvPr id="1073" name="Picture 1072">
            <a:extLst>
              <a:ext uri="{FF2B5EF4-FFF2-40B4-BE49-F238E27FC236}">
                <a16:creationId xmlns:a16="http://schemas.microsoft.com/office/drawing/2014/main" id="{9E1E2AC6-3557-5EFE-BB47-6F43632223F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3620" y="2229330"/>
            <a:ext cx="245803" cy="313200"/>
          </a:xfrm>
          <a:prstGeom prst="rect">
            <a:avLst/>
          </a:prstGeom>
        </p:spPr>
      </p:pic>
      <p:pic>
        <p:nvPicPr>
          <p:cNvPr id="1074" name="Picture 1073">
            <a:extLst>
              <a:ext uri="{FF2B5EF4-FFF2-40B4-BE49-F238E27FC236}">
                <a16:creationId xmlns:a16="http://schemas.microsoft.com/office/drawing/2014/main" id="{896682AA-B3A6-7F85-9E03-E20BA417EB2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2438" y="2228689"/>
            <a:ext cx="257125" cy="314483"/>
          </a:xfrm>
          <a:prstGeom prst="rect">
            <a:avLst/>
          </a:prstGeom>
        </p:spPr>
      </p:pic>
      <p:pic>
        <p:nvPicPr>
          <p:cNvPr id="1075" name="Picture 1074">
            <a:extLst>
              <a:ext uri="{FF2B5EF4-FFF2-40B4-BE49-F238E27FC236}">
                <a16:creationId xmlns:a16="http://schemas.microsoft.com/office/drawing/2014/main" id="{11BADC16-3D1B-8DE5-73F9-7FE1F922B3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550" y="2168773"/>
            <a:ext cx="277993" cy="904840"/>
          </a:xfrm>
          <a:prstGeom prst="rect">
            <a:avLst/>
          </a:prstGeom>
        </p:spPr>
      </p:pic>
      <p:pic>
        <p:nvPicPr>
          <p:cNvPr id="1076" name="Picture 1075">
            <a:extLst>
              <a:ext uri="{FF2B5EF4-FFF2-40B4-BE49-F238E27FC236}">
                <a16:creationId xmlns:a16="http://schemas.microsoft.com/office/drawing/2014/main" id="{C1C1340B-BE03-1EA5-F13F-DBAD91997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4835" y="2168773"/>
            <a:ext cx="277993" cy="904840"/>
          </a:xfrm>
          <a:prstGeom prst="rect">
            <a:avLst/>
          </a:prstGeom>
        </p:spPr>
      </p:pic>
      <p:pic>
        <p:nvPicPr>
          <p:cNvPr id="1077" name="Picture 1076">
            <a:extLst>
              <a:ext uri="{FF2B5EF4-FFF2-40B4-BE49-F238E27FC236}">
                <a16:creationId xmlns:a16="http://schemas.microsoft.com/office/drawing/2014/main" id="{02D0FA7B-B597-AA0D-5C4F-0B5930C806D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7606" y="3949744"/>
            <a:ext cx="257125" cy="312505"/>
          </a:xfrm>
          <a:prstGeom prst="rect">
            <a:avLst/>
          </a:prstGeom>
        </p:spPr>
      </p:pic>
      <p:pic>
        <p:nvPicPr>
          <p:cNvPr id="1078" name="Picture 1077">
            <a:extLst>
              <a:ext uri="{FF2B5EF4-FFF2-40B4-BE49-F238E27FC236}">
                <a16:creationId xmlns:a16="http://schemas.microsoft.com/office/drawing/2014/main" id="{DA37EE4E-E4D0-EE06-5051-F0EBE8D24B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5641" y="3949396"/>
            <a:ext cx="245803" cy="313200"/>
          </a:xfrm>
          <a:prstGeom prst="rect">
            <a:avLst/>
          </a:prstGeom>
        </p:spPr>
      </p:pic>
      <p:pic>
        <p:nvPicPr>
          <p:cNvPr id="1079" name="Picture 1078">
            <a:extLst>
              <a:ext uri="{FF2B5EF4-FFF2-40B4-BE49-F238E27FC236}">
                <a16:creationId xmlns:a16="http://schemas.microsoft.com/office/drawing/2014/main" id="{F78C24BB-92C0-CECA-06FA-635B053319A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4459" y="3948755"/>
            <a:ext cx="257125" cy="314483"/>
          </a:xfrm>
          <a:prstGeom prst="rect">
            <a:avLst/>
          </a:prstGeom>
        </p:spPr>
      </p:pic>
      <p:pic>
        <p:nvPicPr>
          <p:cNvPr id="1080" name="Picture 1079">
            <a:extLst>
              <a:ext uri="{FF2B5EF4-FFF2-40B4-BE49-F238E27FC236}">
                <a16:creationId xmlns:a16="http://schemas.microsoft.com/office/drawing/2014/main" id="{BC325EEB-0089-9E0A-B847-DF006E2760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2571" y="3882653"/>
            <a:ext cx="277993" cy="904840"/>
          </a:xfrm>
          <a:prstGeom prst="rect">
            <a:avLst/>
          </a:prstGeom>
        </p:spPr>
      </p:pic>
      <p:pic>
        <p:nvPicPr>
          <p:cNvPr id="1081" name="Picture 1080">
            <a:extLst>
              <a:ext uri="{FF2B5EF4-FFF2-40B4-BE49-F238E27FC236}">
                <a16:creationId xmlns:a16="http://schemas.microsoft.com/office/drawing/2014/main" id="{116DA10E-6A85-3230-0CFC-71B7D5F7E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6856" y="3882653"/>
            <a:ext cx="277993" cy="904840"/>
          </a:xfrm>
          <a:prstGeom prst="rect">
            <a:avLst/>
          </a:prstGeom>
        </p:spPr>
      </p:pic>
      <p:pic>
        <p:nvPicPr>
          <p:cNvPr id="1082" name="Picture 1081">
            <a:extLst>
              <a:ext uri="{FF2B5EF4-FFF2-40B4-BE49-F238E27FC236}">
                <a16:creationId xmlns:a16="http://schemas.microsoft.com/office/drawing/2014/main" id="{F91AC8C9-AB12-C0E8-7AF4-700DB7574E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79232" y="5659264"/>
            <a:ext cx="257125" cy="312505"/>
          </a:xfrm>
          <a:prstGeom prst="rect">
            <a:avLst/>
          </a:prstGeom>
        </p:spPr>
      </p:pic>
      <p:pic>
        <p:nvPicPr>
          <p:cNvPr id="1083" name="Picture 1082">
            <a:extLst>
              <a:ext uri="{FF2B5EF4-FFF2-40B4-BE49-F238E27FC236}">
                <a16:creationId xmlns:a16="http://schemas.microsoft.com/office/drawing/2014/main" id="{5DC918DA-7267-D364-DE0C-29EBC313F99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3654" y="5658275"/>
            <a:ext cx="257125" cy="314483"/>
          </a:xfrm>
          <a:prstGeom prst="rect">
            <a:avLst/>
          </a:prstGeom>
        </p:spPr>
      </p:pic>
      <p:pic>
        <p:nvPicPr>
          <p:cNvPr id="1084" name="Picture 1083">
            <a:extLst>
              <a:ext uri="{FF2B5EF4-FFF2-40B4-BE49-F238E27FC236}">
                <a16:creationId xmlns:a16="http://schemas.microsoft.com/office/drawing/2014/main" id="{B60CF48B-3E84-7025-DD99-E82C39BD3FE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2474" y="5658916"/>
            <a:ext cx="245803" cy="313200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323D8F4F-B113-3FA0-CC9A-BD0E811AF9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6" y="5595726"/>
            <a:ext cx="277993" cy="904840"/>
          </a:xfrm>
          <a:prstGeom prst="rect">
            <a:avLst/>
          </a:prstGeom>
        </p:spPr>
      </p:pic>
      <p:pic>
        <p:nvPicPr>
          <p:cNvPr id="1086" name="Picture 1085">
            <a:extLst>
              <a:ext uri="{FF2B5EF4-FFF2-40B4-BE49-F238E27FC236}">
                <a16:creationId xmlns:a16="http://schemas.microsoft.com/office/drawing/2014/main" id="{711F7699-85CC-BEA1-A965-FBB27DD841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4851" y="5595726"/>
            <a:ext cx="277993" cy="904840"/>
          </a:xfrm>
          <a:prstGeom prst="rect">
            <a:avLst/>
          </a:prstGeom>
        </p:spPr>
      </p:pic>
      <p:sp>
        <p:nvSpPr>
          <p:cNvPr id="1087" name="TextBox 1086">
            <a:extLst>
              <a:ext uri="{FF2B5EF4-FFF2-40B4-BE49-F238E27FC236}">
                <a16:creationId xmlns:a16="http://schemas.microsoft.com/office/drawing/2014/main" id="{B136A8BC-C196-5EE3-7E71-AB9882343E4E}"/>
              </a:ext>
            </a:extLst>
          </p:cNvPr>
          <p:cNvSpPr txBox="1"/>
          <p:nvPr/>
        </p:nvSpPr>
        <p:spPr>
          <a:xfrm>
            <a:off x="1639173" y="641638"/>
            <a:ext cx="647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prstClr val="black"/>
                </a:solidFill>
                <a:latin typeface="Calibri" panose="020F0502020204030204"/>
              </a:rPr>
              <a:t>split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B28147ED-AF15-F3BD-623D-E75CE117A205}"/>
              </a:ext>
            </a:extLst>
          </p:cNvPr>
          <p:cNvSpPr txBox="1"/>
          <p:nvPr/>
        </p:nvSpPr>
        <p:spPr>
          <a:xfrm>
            <a:off x="2813933" y="641638"/>
            <a:ext cx="10515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shares</a:t>
            </a: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EDA7A706-E199-7F8A-9613-1E98627B874C}"/>
              </a:ext>
            </a:extLst>
          </p:cNvPr>
          <p:cNvGrpSpPr/>
          <p:nvPr/>
        </p:nvGrpSpPr>
        <p:grpSpPr>
          <a:xfrm>
            <a:off x="4561734" y="2182986"/>
            <a:ext cx="1668298" cy="624000"/>
            <a:chOff x="3131318" y="1721210"/>
            <a:chExt cx="1668298" cy="624000"/>
          </a:xfrm>
        </p:grpSpPr>
        <p:pic>
          <p:nvPicPr>
            <p:cNvPr id="1091" name="Picture 1090">
              <a:extLst>
                <a:ext uri="{FF2B5EF4-FFF2-40B4-BE49-F238E27FC236}">
                  <a16:creationId xmlns:a16="http://schemas.microsoft.com/office/drawing/2014/main" id="{9497D7CF-8A4B-CDB7-B993-D8156144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57600" y="1728597"/>
              <a:ext cx="696984" cy="294735"/>
            </a:xfrm>
            <a:prstGeom prst="rect">
              <a:avLst/>
            </a:prstGeom>
          </p:spPr>
        </p:pic>
        <p:grpSp>
          <p:nvGrpSpPr>
            <p:cNvPr id="1092" name="Group 1091">
              <a:extLst>
                <a:ext uri="{FF2B5EF4-FFF2-40B4-BE49-F238E27FC236}">
                  <a16:creationId xmlns:a16="http://schemas.microsoft.com/office/drawing/2014/main" id="{0E17DABA-37C2-5315-986E-8D5C6118D2C9}"/>
                </a:ext>
              </a:extLst>
            </p:cNvPr>
            <p:cNvGrpSpPr/>
            <p:nvPr/>
          </p:nvGrpSpPr>
          <p:grpSpPr>
            <a:xfrm>
              <a:off x="4223616" y="1721210"/>
              <a:ext cx="576000" cy="624000"/>
              <a:chOff x="4144364" y="1621539"/>
              <a:chExt cx="576000" cy="624000"/>
            </a:xfrm>
          </p:grpSpPr>
          <p:sp>
            <p:nvSpPr>
              <p:cNvPr id="1095" name="Rectangle 1094">
                <a:extLst>
                  <a:ext uri="{FF2B5EF4-FFF2-40B4-BE49-F238E27FC236}">
                    <a16:creationId xmlns:a16="http://schemas.microsoft.com/office/drawing/2014/main" id="{CA12624C-48C1-ADAB-DB18-8928C061E409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70C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96" name="Picture 1095">
                <a:extLst>
                  <a:ext uri="{FF2B5EF4-FFF2-40B4-BE49-F238E27FC236}">
                    <a16:creationId xmlns:a16="http://schemas.microsoft.com/office/drawing/2014/main" id="{2E2BF959-4531-B7C5-1C19-15CA3D57E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cxnSp>
          <p:nvCxnSpPr>
            <p:cNvPr id="1093" name="Straight Arrow Connector 1092">
              <a:extLst>
                <a:ext uri="{FF2B5EF4-FFF2-40B4-BE49-F238E27FC236}">
                  <a16:creationId xmlns:a16="http://schemas.microsoft.com/office/drawing/2014/main" id="{A668FB62-4F87-BAFD-DB22-E000A4133CDE}"/>
                </a:ext>
              </a:extLst>
            </p:cNvPr>
            <p:cNvCxnSpPr/>
            <p:nvPr/>
          </p:nvCxnSpPr>
          <p:spPr>
            <a:xfrm>
              <a:off x="3131318" y="2077830"/>
              <a:ext cx="1000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E8E17B1A-1267-8D78-57CA-3DDE72BB65ED}"/>
                </a:ext>
              </a:extLst>
            </p:cNvPr>
            <p:cNvSpPr txBox="1"/>
            <p:nvPr/>
          </p:nvSpPr>
          <p:spPr>
            <a:xfrm>
              <a:off x="3187516" y="2006656"/>
              <a:ext cx="837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encrypt</a:t>
              </a:r>
              <a:endPara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99F9D3D1-C941-3D5B-84F5-0469ECAED1D1}"/>
              </a:ext>
            </a:extLst>
          </p:cNvPr>
          <p:cNvGrpSpPr/>
          <p:nvPr/>
        </p:nvGrpSpPr>
        <p:grpSpPr>
          <a:xfrm>
            <a:off x="4550697" y="4023539"/>
            <a:ext cx="1668298" cy="624000"/>
            <a:chOff x="3131318" y="1721210"/>
            <a:chExt cx="1668298" cy="624000"/>
          </a:xfrm>
        </p:grpSpPr>
        <p:pic>
          <p:nvPicPr>
            <p:cNvPr id="1099" name="Picture 1098">
              <a:extLst>
                <a:ext uri="{FF2B5EF4-FFF2-40B4-BE49-F238E27FC236}">
                  <a16:creationId xmlns:a16="http://schemas.microsoft.com/office/drawing/2014/main" id="{6BAD51A3-26EE-953E-4B22-B97B3E395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57600" y="1728597"/>
              <a:ext cx="696984" cy="294735"/>
            </a:xfrm>
            <a:prstGeom prst="rect">
              <a:avLst/>
            </a:prstGeom>
          </p:spPr>
        </p:pic>
        <p:grpSp>
          <p:nvGrpSpPr>
            <p:cNvPr id="1100" name="Group 1099">
              <a:extLst>
                <a:ext uri="{FF2B5EF4-FFF2-40B4-BE49-F238E27FC236}">
                  <a16:creationId xmlns:a16="http://schemas.microsoft.com/office/drawing/2014/main" id="{FB4B50CD-BB58-0B61-99B5-4F4E85D816DD}"/>
                </a:ext>
              </a:extLst>
            </p:cNvPr>
            <p:cNvGrpSpPr/>
            <p:nvPr/>
          </p:nvGrpSpPr>
          <p:grpSpPr>
            <a:xfrm>
              <a:off x="4223616" y="1721210"/>
              <a:ext cx="576000" cy="624000"/>
              <a:chOff x="4144364" y="1621539"/>
              <a:chExt cx="576000" cy="624000"/>
            </a:xfrm>
          </p:grpSpPr>
          <p:sp>
            <p:nvSpPr>
              <p:cNvPr id="1103" name="Rectangle 1102">
                <a:extLst>
                  <a:ext uri="{FF2B5EF4-FFF2-40B4-BE49-F238E27FC236}">
                    <a16:creationId xmlns:a16="http://schemas.microsoft.com/office/drawing/2014/main" id="{8B313FCB-E973-0FA9-A667-5CD8E851E649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C0000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07" name="Picture 1106">
                <a:extLst>
                  <a:ext uri="{FF2B5EF4-FFF2-40B4-BE49-F238E27FC236}">
                    <a16:creationId xmlns:a16="http://schemas.microsoft.com/office/drawing/2014/main" id="{F4DC7DCD-C8CD-9C1F-7F6C-FBCD1CF29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cxnSp>
          <p:nvCxnSpPr>
            <p:cNvPr id="1101" name="Straight Arrow Connector 1100">
              <a:extLst>
                <a:ext uri="{FF2B5EF4-FFF2-40B4-BE49-F238E27FC236}">
                  <a16:creationId xmlns:a16="http://schemas.microsoft.com/office/drawing/2014/main" id="{A8B91565-D9D3-0FAC-BE49-62F2C4389E6E}"/>
                </a:ext>
              </a:extLst>
            </p:cNvPr>
            <p:cNvCxnSpPr/>
            <p:nvPr/>
          </p:nvCxnSpPr>
          <p:spPr>
            <a:xfrm>
              <a:off x="3131318" y="2077830"/>
              <a:ext cx="1000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51BEB59E-1B65-2AFE-F76B-69A31DCF18F7}"/>
                </a:ext>
              </a:extLst>
            </p:cNvPr>
            <p:cNvSpPr txBox="1"/>
            <p:nvPr/>
          </p:nvSpPr>
          <p:spPr>
            <a:xfrm>
              <a:off x="3187516" y="2006656"/>
              <a:ext cx="837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encrypt</a:t>
              </a:r>
              <a:endPara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8" name="Group 1107">
            <a:extLst>
              <a:ext uri="{FF2B5EF4-FFF2-40B4-BE49-F238E27FC236}">
                <a16:creationId xmlns:a16="http://schemas.microsoft.com/office/drawing/2014/main" id="{FE9297F1-43F3-E124-B9BF-5B50907BC565}"/>
              </a:ext>
            </a:extLst>
          </p:cNvPr>
          <p:cNvGrpSpPr/>
          <p:nvPr/>
        </p:nvGrpSpPr>
        <p:grpSpPr>
          <a:xfrm>
            <a:off x="4550697" y="5767267"/>
            <a:ext cx="1668298" cy="624000"/>
            <a:chOff x="3131318" y="1721210"/>
            <a:chExt cx="1668298" cy="624000"/>
          </a:xfrm>
        </p:grpSpPr>
        <p:pic>
          <p:nvPicPr>
            <p:cNvPr id="1110" name="Picture 1109">
              <a:extLst>
                <a:ext uri="{FF2B5EF4-FFF2-40B4-BE49-F238E27FC236}">
                  <a16:creationId xmlns:a16="http://schemas.microsoft.com/office/drawing/2014/main" id="{2DDD0696-B6F0-BAF9-2853-DC5BA493D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57600" y="1728597"/>
              <a:ext cx="696984" cy="294735"/>
            </a:xfrm>
            <a:prstGeom prst="rect">
              <a:avLst/>
            </a:prstGeom>
          </p:spPr>
        </p:pic>
        <p:grpSp>
          <p:nvGrpSpPr>
            <p:cNvPr id="1111" name="Group 1110">
              <a:extLst>
                <a:ext uri="{FF2B5EF4-FFF2-40B4-BE49-F238E27FC236}">
                  <a16:creationId xmlns:a16="http://schemas.microsoft.com/office/drawing/2014/main" id="{B0F7BEC9-BFC7-A85D-6E07-B9CCDC86F77D}"/>
                </a:ext>
              </a:extLst>
            </p:cNvPr>
            <p:cNvGrpSpPr/>
            <p:nvPr/>
          </p:nvGrpSpPr>
          <p:grpSpPr>
            <a:xfrm>
              <a:off x="4223616" y="1721210"/>
              <a:ext cx="576000" cy="624000"/>
              <a:chOff x="4144364" y="1621539"/>
              <a:chExt cx="576000" cy="624000"/>
            </a:xfrm>
          </p:grpSpPr>
          <p:sp>
            <p:nvSpPr>
              <p:cNvPr id="1117" name="Rectangle 1116">
                <a:extLst>
                  <a:ext uri="{FF2B5EF4-FFF2-40B4-BE49-F238E27FC236}">
                    <a16:creationId xmlns:a16="http://schemas.microsoft.com/office/drawing/2014/main" id="{CEB8B6EC-16FC-C969-CFDD-1D7D4F4C5EEB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B05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118" name="Picture 1117">
                <a:extLst>
                  <a:ext uri="{FF2B5EF4-FFF2-40B4-BE49-F238E27FC236}">
                    <a16:creationId xmlns:a16="http://schemas.microsoft.com/office/drawing/2014/main" id="{BA580D4A-FFD7-B092-B761-9FCC78A1B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cxnSp>
          <p:nvCxnSpPr>
            <p:cNvPr id="1112" name="Straight Arrow Connector 1111">
              <a:extLst>
                <a:ext uri="{FF2B5EF4-FFF2-40B4-BE49-F238E27FC236}">
                  <a16:creationId xmlns:a16="http://schemas.microsoft.com/office/drawing/2014/main" id="{65C567AC-44CC-6D49-092C-48F3BFCABDFB}"/>
                </a:ext>
              </a:extLst>
            </p:cNvPr>
            <p:cNvCxnSpPr/>
            <p:nvPr/>
          </p:nvCxnSpPr>
          <p:spPr>
            <a:xfrm>
              <a:off x="3131318" y="2077830"/>
              <a:ext cx="1000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6" name="TextBox 1115">
              <a:extLst>
                <a:ext uri="{FF2B5EF4-FFF2-40B4-BE49-F238E27FC236}">
                  <a16:creationId xmlns:a16="http://schemas.microsoft.com/office/drawing/2014/main" id="{6F42402F-9263-806E-8F72-C3975A330E5E}"/>
                </a:ext>
              </a:extLst>
            </p:cNvPr>
            <p:cNvSpPr txBox="1"/>
            <p:nvPr/>
          </p:nvSpPr>
          <p:spPr>
            <a:xfrm>
              <a:off x="3187516" y="2006656"/>
              <a:ext cx="837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encrypt</a:t>
              </a:r>
              <a:endPara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19" name="TextBox 1118">
            <a:extLst>
              <a:ext uri="{FF2B5EF4-FFF2-40B4-BE49-F238E27FC236}">
                <a16:creationId xmlns:a16="http://schemas.microsoft.com/office/drawing/2014/main" id="{0BA238AE-8FFE-6F3A-E6CE-E6F3740247D1}"/>
              </a:ext>
            </a:extLst>
          </p:cNvPr>
          <p:cNvSpPr txBox="1"/>
          <p:nvPr/>
        </p:nvSpPr>
        <p:spPr>
          <a:xfrm>
            <a:off x="4529480" y="641638"/>
            <a:ext cx="973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</a:t>
            </a:r>
          </a:p>
        </p:txBody>
      </p:sp>
      <p:sp>
        <p:nvSpPr>
          <p:cNvPr id="1152" name="TextBox 1151">
            <a:extLst>
              <a:ext uri="{FF2B5EF4-FFF2-40B4-BE49-F238E27FC236}">
                <a16:creationId xmlns:a16="http://schemas.microsoft.com/office/drawing/2014/main" id="{E93B2093-1633-1B95-010D-AB5E0381DF2A}"/>
              </a:ext>
            </a:extLst>
          </p:cNvPr>
          <p:cNvSpPr txBox="1"/>
          <p:nvPr/>
        </p:nvSpPr>
        <p:spPr>
          <a:xfrm>
            <a:off x="7967503" y="641638"/>
            <a:ext cx="2630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Recompose keys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3" name="TextBox 1152">
            <a:extLst>
              <a:ext uri="{FF2B5EF4-FFF2-40B4-BE49-F238E27FC236}">
                <a16:creationId xmlns:a16="http://schemas.microsoft.com/office/drawing/2014/main" id="{999A192B-6D20-3047-CDA7-934A1459E216}"/>
              </a:ext>
            </a:extLst>
          </p:cNvPr>
          <p:cNvSpPr txBox="1"/>
          <p:nvPr/>
        </p:nvSpPr>
        <p:spPr>
          <a:xfrm>
            <a:off x="10124012" y="641638"/>
            <a:ext cx="1032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Record d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ecryption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0087A-8062-AE1C-0A73-C3831B6662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84" y="2254986"/>
            <a:ext cx="480000" cy="4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9DA08-A5BB-4932-1E02-7C9C28918F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47" y="4095539"/>
            <a:ext cx="480000" cy="480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7F1C0-40AE-6CD4-B5D9-29C98A5F0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47" y="5839267"/>
            <a:ext cx="480000" cy="480000"/>
          </a:xfrm>
          <a:prstGeom prst="rect">
            <a:avLst/>
          </a:prstGeom>
          <a:noFill/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D18FF7D-2CFE-AAC2-2E8B-B196F6768C9B}"/>
              </a:ext>
            </a:extLst>
          </p:cNvPr>
          <p:cNvGrpSpPr/>
          <p:nvPr/>
        </p:nvGrpSpPr>
        <p:grpSpPr>
          <a:xfrm>
            <a:off x="3841460" y="650398"/>
            <a:ext cx="2595816" cy="1171425"/>
            <a:chOff x="3596641" y="4136063"/>
            <a:chExt cx="2595816" cy="11714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4C5AD2B-DE73-C40A-481A-2AEC37F022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6641" y="4136063"/>
              <a:ext cx="2595816" cy="1171425"/>
              <a:chOff x="1085175" y="4172158"/>
              <a:chExt cx="4374236" cy="197398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DE2835-87B6-FB1B-2FFF-DEC9A7FB0A85}"/>
                  </a:ext>
                </a:extLst>
              </p:cNvPr>
              <p:cNvSpPr/>
              <p:nvPr/>
            </p:nvSpPr>
            <p:spPr>
              <a:xfrm>
                <a:off x="1085175" y="4172158"/>
                <a:ext cx="4374236" cy="19739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20E6F89-3A64-4880-A1DB-6D01AB5C982E}"/>
                  </a:ext>
                </a:extLst>
              </p:cNvPr>
              <p:cNvGrpSpPr/>
              <p:nvPr/>
            </p:nvGrpSpPr>
            <p:grpSpPr>
              <a:xfrm>
                <a:off x="1875528" y="4383981"/>
                <a:ext cx="2816772" cy="1576551"/>
                <a:chOff x="1052975" y="4738015"/>
                <a:chExt cx="2816772" cy="157655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422A27FC-0E08-DE58-ACB9-39A3BB39CD61}"/>
                    </a:ext>
                  </a:extLst>
                </p:cNvPr>
                <p:cNvSpPr/>
                <p:nvPr/>
              </p:nvSpPr>
              <p:spPr>
                <a:xfrm>
                  <a:off x="1052975" y="4738015"/>
                  <a:ext cx="1776248" cy="10510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D522255-7708-54DA-F3F8-8FBA0C1DC45D}"/>
                    </a:ext>
                  </a:extLst>
                </p:cNvPr>
                <p:cNvSpPr/>
                <p:nvPr/>
              </p:nvSpPr>
              <p:spPr>
                <a:xfrm>
                  <a:off x="2093499" y="4738015"/>
                  <a:ext cx="1776248" cy="10510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1C73F9F-45FC-EE9D-7A1C-93CA4CC048CF}"/>
                    </a:ext>
                  </a:extLst>
                </p:cNvPr>
                <p:cNvSpPr/>
                <p:nvPr/>
              </p:nvSpPr>
              <p:spPr>
                <a:xfrm>
                  <a:off x="1573237" y="5263532"/>
                  <a:ext cx="1776248" cy="10510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C526D26-61EE-3433-1F32-B4A05D2853DF}"/>
                  </a:ext>
                </a:extLst>
              </p:cNvPr>
              <p:cNvSpPr/>
              <p:nvPr/>
            </p:nvSpPr>
            <p:spPr>
              <a:xfrm>
                <a:off x="2903072" y="4908312"/>
                <a:ext cx="731044" cy="419166"/>
              </a:xfrm>
              <a:custGeom>
                <a:avLst/>
                <a:gdLst>
                  <a:gd name="connsiteX0" fmla="*/ 376237 w 731044"/>
                  <a:gd name="connsiteY0" fmla="*/ 419100 h 419166"/>
                  <a:gd name="connsiteX1" fmla="*/ 404812 w 731044"/>
                  <a:gd name="connsiteY1" fmla="*/ 411957 h 419166"/>
                  <a:gd name="connsiteX2" fmla="*/ 411956 w 731044"/>
                  <a:gd name="connsiteY2" fmla="*/ 409575 h 419166"/>
                  <a:gd name="connsiteX3" fmla="*/ 426244 w 731044"/>
                  <a:gd name="connsiteY3" fmla="*/ 400050 h 419166"/>
                  <a:gd name="connsiteX4" fmla="*/ 433387 w 731044"/>
                  <a:gd name="connsiteY4" fmla="*/ 395288 h 419166"/>
                  <a:gd name="connsiteX5" fmla="*/ 452437 w 731044"/>
                  <a:gd name="connsiteY5" fmla="*/ 390525 h 419166"/>
                  <a:gd name="connsiteX6" fmla="*/ 459581 w 731044"/>
                  <a:gd name="connsiteY6" fmla="*/ 385763 h 419166"/>
                  <a:gd name="connsiteX7" fmla="*/ 469106 w 731044"/>
                  <a:gd name="connsiteY7" fmla="*/ 364332 h 419166"/>
                  <a:gd name="connsiteX8" fmla="*/ 483394 w 731044"/>
                  <a:gd name="connsiteY8" fmla="*/ 359569 h 419166"/>
                  <a:gd name="connsiteX9" fmla="*/ 490537 w 731044"/>
                  <a:gd name="connsiteY9" fmla="*/ 357188 h 419166"/>
                  <a:gd name="connsiteX10" fmla="*/ 497681 w 731044"/>
                  <a:gd name="connsiteY10" fmla="*/ 352425 h 419166"/>
                  <a:gd name="connsiteX11" fmla="*/ 511969 w 731044"/>
                  <a:gd name="connsiteY11" fmla="*/ 347663 h 419166"/>
                  <a:gd name="connsiteX12" fmla="*/ 519112 w 731044"/>
                  <a:gd name="connsiteY12" fmla="*/ 342900 h 419166"/>
                  <a:gd name="connsiteX13" fmla="*/ 523875 w 731044"/>
                  <a:gd name="connsiteY13" fmla="*/ 335757 h 419166"/>
                  <a:gd name="connsiteX14" fmla="*/ 538162 w 731044"/>
                  <a:gd name="connsiteY14" fmla="*/ 330994 h 419166"/>
                  <a:gd name="connsiteX15" fmla="*/ 547687 w 731044"/>
                  <a:gd name="connsiteY15" fmla="*/ 321469 h 419166"/>
                  <a:gd name="connsiteX16" fmla="*/ 557212 w 731044"/>
                  <a:gd name="connsiteY16" fmla="*/ 307182 h 419166"/>
                  <a:gd name="connsiteX17" fmla="*/ 578644 w 731044"/>
                  <a:gd name="connsiteY17" fmla="*/ 295275 h 419166"/>
                  <a:gd name="connsiteX18" fmla="*/ 590550 w 731044"/>
                  <a:gd name="connsiteY18" fmla="*/ 285750 h 419166"/>
                  <a:gd name="connsiteX19" fmla="*/ 602456 w 731044"/>
                  <a:gd name="connsiteY19" fmla="*/ 276225 h 419166"/>
                  <a:gd name="connsiteX20" fmla="*/ 607219 w 731044"/>
                  <a:gd name="connsiteY20" fmla="*/ 269082 h 419166"/>
                  <a:gd name="connsiteX21" fmla="*/ 614362 w 731044"/>
                  <a:gd name="connsiteY21" fmla="*/ 264319 h 419166"/>
                  <a:gd name="connsiteX22" fmla="*/ 621506 w 731044"/>
                  <a:gd name="connsiteY22" fmla="*/ 250032 h 419166"/>
                  <a:gd name="connsiteX23" fmla="*/ 635794 w 731044"/>
                  <a:gd name="connsiteY23" fmla="*/ 245269 h 419166"/>
                  <a:gd name="connsiteX24" fmla="*/ 640556 w 731044"/>
                  <a:gd name="connsiteY24" fmla="*/ 238125 h 419166"/>
                  <a:gd name="connsiteX25" fmla="*/ 647700 w 731044"/>
                  <a:gd name="connsiteY25" fmla="*/ 235744 h 419166"/>
                  <a:gd name="connsiteX26" fmla="*/ 650081 w 731044"/>
                  <a:gd name="connsiteY26" fmla="*/ 228600 h 419166"/>
                  <a:gd name="connsiteX27" fmla="*/ 654844 w 731044"/>
                  <a:gd name="connsiteY27" fmla="*/ 221457 h 419166"/>
                  <a:gd name="connsiteX28" fmla="*/ 657225 w 731044"/>
                  <a:gd name="connsiteY28" fmla="*/ 214313 h 419166"/>
                  <a:gd name="connsiteX29" fmla="*/ 661987 w 731044"/>
                  <a:gd name="connsiteY29" fmla="*/ 207169 h 419166"/>
                  <a:gd name="connsiteX30" fmla="*/ 666750 w 731044"/>
                  <a:gd name="connsiteY30" fmla="*/ 188119 h 419166"/>
                  <a:gd name="connsiteX31" fmla="*/ 676275 w 731044"/>
                  <a:gd name="connsiteY31" fmla="*/ 173832 h 419166"/>
                  <a:gd name="connsiteX32" fmla="*/ 685800 w 731044"/>
                  <a:gd name="connsiteY32" fmla="*/ 159544 h 419166"/>
                  <a:gd name="connsiteX33" fmla="*/ 692944 w 731044"/>
                  <a:gd name="connsiteY33" fmla="*/ 154782 h 419166"/>
                  <a:gd name="connsiteX34" fmla="*/ 695325 w 731044"/>
                  <a:gd name="connsiteY34" fmla="*/ 147638 h 419166"/>
                  <a:gd name="connsiteX35" fmla="*/ 702469 w 731044"/>
                  <a:gd name="connsiteY35" fmla="*/ 142875 h 419166"/>
                  <a:gd name="connsiteX36" fmla="*/ 707231 w 731044"/>
                  <a:gd name="connsiteY36" fmla="*/ 128588 h 419166"/>
                  <a:gd name="connsiteX37" fmla="*/ 709612 w 731044"/>
                  <a:gd name="connsiteY37" fmla="*/ 121444 h 419166"/>
                  <a:gd name="connsiteX38" fmla="*/ 714375 w 731044"/>
                  <a:gd name="connsiteY38" fmla="*/ 114300 h 419166"/>
                  <a:gd name="connsiteX39" fmla="*/ 719137 w 731044"/>
                  <a:gd name="connsiteY39" fmla="*/ 92869 h 419166"/>
                  <a:gd name="connsiteX40" fmla="*/ 723900 w 731044"/>
                  <a:gd name="connsiteY40" fmla="*/ 78582 h 419166"/>
                  <a:gd name="connsiteX41" fmla="*/ 726281 w 731044"/>
                  <a:gd name="connsiteY41" fmla="*/ 69057 h 419166"/>
                  <a:gd name="connsiteX42" fmla="*/ 731044 w 731044"/>
                  <a:gd name="connsiteY42" fmla="*/ 54769 h 419166"/>
                  <a:gd name="connsiteX43" fmla="*/ 723900 w 731044"/>
                  <a:gd name="connsiteY43" fmla="*/ 50007 h 419166"/>
                  <a:gd name="connsiteX44" fmla="*/ 716756 w 731044"/>
                  <a:gd name="connsiteY44" fmla="*/ 47625 h 419166"/>
                  <a:gd name="connsiteX45" fmla="*/ 681037 w 731044"/>
                  <a:gd name="connsiteY45" fmla="*/ 42863 h 419166"/>
                  <a:gd name="connsiteX46" fmla="*/ 640556 w 731044"/>
                  <a:gd name="connsiteY46" fmla="*/ 35719 h 419166"/>
                  <a:gd name="connsiteX47" fmla="*/ 623887 w 731044"/>
                  <a:gd name="connsiteY47" fmla="*/ 30957 h 419166"/>
                  <a:gd name="connsiteX48" fmla="*/ 609600 w 731044"/>
                  <a:gd name="connsiteY48" fmla="*/ 23813 h 419166"/>
                  <a:gd name="connsiteX49" fmla="*/ 590550 w 731044"/>
                  <a:gd name="connsiteY49" fmla="*/ 21432 h 419166"/>
                  <a:gd name="connsiteX50" fmla="*/ 576262 w 731044"/>
                  <a:gd name="connsiteY50" fmla="*/ 19050 h 419166"/>
                  <a:gd name="connsiteX51" fmla="*/ 552450 w 731044"/>
                  <a:gd name="connsiteY51" fmla="*/ 14288 h 419166"/>
                  <a:gd name="connsiteX52" fmla="*/ 540544 w 731044"/>
                  <a:gd name="connsiteY52" fmla="*/ 11907 h 419166"/>
                  <a:gd name="connsiteX53" fmla="*/ 507206 w 731044"/>
                  <a:gd name="connsiteY53" fmla="*/ 9525 h 419166"/>
                  <a:gd name="connsiteX54" fmla="*/ 459581 w 731044"/>
                  <a:gd name="connsiteY54" fmla="*/ 4763 h 419166"/>
                  <a:gd name="connsiteX55" fmla="*/ 442912 w 731044"/>
                  <a:gd name="connsiteY55" fmla="*/ 2382 h 419166"/>
                  <a:gd name="connsiteX56" fmla="*/ 411956 w 731044"/>
                  <a:gd name="connsiteY56" fmla="*/ 0 h 419166"/>
                  <a:gd name="connsiteX57" fmla="*/ 392906 w 731044"/>
                  <a:gd name="connsiteY57" fmla="*/ 2382 h 419166"/>
                  <a:gd name="connsiteX58" fmla="*/ 385762 w 731044"/>
                  <a:gd name="connsiteY58" fmla="*/ 4763 h 419166"/>
                  <a:gd name="connsiteX59" fmla="*/ 342900 w 731044"/>
                  <a:gd name="connsiteY59" fmla="*/ 7144 h 419166"/>
                  <a:gd name="connsiteX60" fmla="*/ 311944 w 731044"/>
                  <a:gd name="connsiteY60" fmla="*/ 11907 h 419166"/>
                  <a:gd name="connsiteX61" fmla="*/ 292894 w 731044"/>
                  <a:gd name="connsiteY61" fmla="*/ 16669 h 419166"/>
                  <a:gd name="connsiteX62" fmla="*/ 169069 w 731044"/>
                  <a:gd name="connsiteY62" fmla="*/ 19050 h 419166"/>
                  <a:gd name="connsiteX63" fmla="*/ 161925 w 731044"/>
                  <a:gd name="connsiteY63" fmla="*/ 21432 h 419166"/>
                  <a:gd name="connsiteX64" fmla="*/ 154781 w 731044"/>
                  <a:gd name="connsiteY64" fmla="*/ 26194 h 419166"/>
                  <a:gd name="connsiteX65" fmla="*/ 142875 w 731044"/>
                  <a:gd name="connsiteY65" fmla="*/ 28575 h 419166"/>
                  <a:gd name="connsiteX66" fmla="*/ 109537 w 731044"/>
                  <a:gd name="connsiteY66" fmla="*/ 30957 h 419166"/>
                  <a:gd name="connsiteX67" fmla="*/ 64294 w 731044"/>
                  <a:gd name="connsiteY67" fmla="*/ 33338 h 419166"/>
                  <a:gd name="connsiteX68" fmla="*/ 14287 w 731044"/>
                  <a:gd name="connsiteY68" fmla="*/ 40482 h 419166"/>
                  <a:gd name="connsiteX69" fmla="*/ 11906 w 731044"/>
                  <a:gd name="connsiteY69" fmla="*/ 47625 h 419166"/>
                  <a:gd name="connsiteX70" fmla="*/ 0 w 731044"/>
                  <a:gd name="connsiteY70" fmla="*/ 57150 h 419166"/>
                  <a:gd name="connsiteX71" fmla="*/ 2381 w 731044"/>
                  <a:gd name="connsiteY71" fmla="*/ 64294 h 419166"/>
                  <a:gd name="connsiteX72" fmla="*/ 11906 w 731044"/>
                  <a:gd name="connsiteY72" fmla="*/ 76200 h 419166"/>
                  <a:gd name="connsiteX73" fmla="*/ 14287 w 731044"/>
                  <a:gd name="connsiteY73" fmla="*/ 135732 h 419166"/>
                  <a:gd name="connsiteX74" fmla="*/ 16669 w 731044"/>
                  <a:gd name="connsiteY74" fmla="*/ 142875 h 419166"/>
                  <a:gd name="connsiteX75" fmla="*/ 23812 w 731044"/>
                  <a:gd name="connsiteY75" fmla="*/ 147638 h 419166"/>
                  <a:gd name="connsiteX76" fmla="*/ 28575 w 731044"/>
                  <a:gd name="connsiteY76" fmla="*/ 154782 h 419166"/>
                  <a:gd name="connsiteX77" fmla="*/ 30956 w 731044"/>
                  <a:gd name="connsiteY77" fmla="*/ 161925 h 419166"/>
                  <a:gd name="connsiteX78" fmla="*/ 40481 w 731044"/>
                  <a:gd name="connsiteY78" fmla="*/ 176213 h 419166"/>
                  <a:gd name="connsiteX79" fmla="*/ 45244 w 731044"/>
                  <a:gd name="connsiteY79" fmla="*/ 183357 h 419166"/>
                  <a:gd name="connsiteX80" fmla="*/ 50006 w 731044"/>
                  <a:gd name="connsiteY80" fmla="*/ 190500 h 419166"/>
                  <a:gd name="connsiteX81" fmla="*/ 57150 w 731044"/>
                  <a:gd name="connsiteY81" fmla="*/ 204788 h 419166"/>
                  <a:gd name="connsiteX82" fmla="*/ 59531 w 731044"/>
                  <a:gd name="connsiteY82" fmla="*/ 211932 h 419166"/>
                  <a:gd name="connsiteX83" fmla="*/ 80962 w 731044"/>
                  <a:gd name="connsiteY83" fmla="*/ 223838 h 419166"/>
                  <a:gd name="connsiteX84" fmla="*/ 90487 w 731044"/>
                  <a:gd name="connsiteY84" fmla="*/ 238125 h 419166"/>
                  <a:gd name="connsiteX85" fmla="*/ 95250 w 731044"/>
                  <a:gd name="connsiteY85" fmla="*/ 245269 h 419166"/>
                  <a:gd name="connsiteX86" fmla="*/ 102394 w 731044"/>
                  <a:gd name="connsiteY86" fmla="*/ 259557 h 419166"/>
                  <a:gd name="connsiteX87" fmla="*/ 114300 w 731044"/>
                  <a:gd name="connsiteY87" fmla="*/ 280988 h 419166"/>
                  <a:gd name="connsiteX88" fmla="*/ 121444 w 731044"/>
                  <a:gd name="connsiteY88" fmla="*/ 283369 h 419166"/>
                  <a:gd name="connsiteX89" fmla="*/ 126206 w 731044"/>
                  <a:gd name="connsiteY89" fmla="*/ 290513 h 419166"/>
                  <a:gd name="connsiteX90" fmla="*/ 147637 w 731044"/>
                  <a:gd name="connsiteY90" fmla="*/ 300038 h 419166"/>
                  <a:gd name="connsiteX91" fmla="*/ 154781 w 731044"/>
                  <a:gd name="connsiteY91" fmla="*/ 302419 h 419166"/>
                  <a:gd name="connsiteX92" fmla="*/ 169069 w 731044"/>
                  <a:gd name="connsiteY92" fmla="*/ 311944 h 419166"/>
                  <a:gd name="connsiteX93" fmla="*/ 180975 w 731044"/>
                  <a:gd name="connsiteY93" fmla="*/ 321469 h 419166"/>
                  <a:gd name="connsiteX94" fmla="*/ 185737 w 731044"/>
                  <a:gd name="connsiteY94" fmla="*/ 328613 h 419166"/>
                  <a:gd name="connsiteX95" fmla="*/ 192881 w 731044"/>
                  <a:gd name="connsiteY95" fmla="*/ 333375 h 419166"/>
                  <a:gd name="connsiteX96" fmla="*/ 202406 w 731044"/>
                  <a:gd name="connsiteY96" fmla="*/ 347663 h 419166"/>
                  <a:gd name="connsiteX97" fmla="*/ 209550 w 731044"/>
                  <a:gd name="connsiteY97" fmla="*/ 354807 h 419166"/>
                  <a:gd name="connsiteX98" fmla="*/ 214312 w 731044"/>
                  <a:gd name="connsiteY98" fmla="*/ 361950 h 419166"/>
                  <a:gd name="connsiteX99" fmla="*/ 228600 w 731044"/>
                  <a:gd name="connsiteY99" fmla="*/ 366713 h 419166"/>
                  <a:gd name="connsiteX100" fmla="*/ 250031 w 731044"/>
                  <a:gd name="connsiteY100" fmla="*/ 373857 h 419166"/>
                  <a:gd name="connsiteX101" fmla="*/ 264319 w 731044"/>
                  <a:gd name="connsiteY101" fmla="*/ 381000 h 419166"/>
                  <a:gd name="connsiteX102" fmla="*/ 278606 w 731044"/>
                  <a:gd name="connsiteY102" fmla="*/ 385763 h 419166"/>
                  <a:gd name="connsiteX103" fmla="*/ 292894 w 731044"/>
                  <a:gd name="connsiteY103" fmla="*/ 392907 h 419166"/>
                  <a:gd name="connsiteX104" fmla="*/ 300037 w 731044"/>
                  <a:gd name="connsiteY104" fmla="*/ 397669 h 419166"/>
                  <a:gd name="connsiteX105" fmla="*/ 326231 w 731044"/>
                  <a:gd name="connsiteY105" fmla="*/ 409575 h 419166"/>
                  <a:gd name="connsiteX106" fmla="*/ 376237 w 731044"/>
                  <a:gd name="connsiteY106" fmla="*/ 419100 h 4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731044" h="419166">
                    <a:moveTo>
                      <a:pt x="376237" y="419100"/>
                    </a:moveTo>
                    <a:cubicBezTo>
                      <a:pt x="389334" y="419497"/>
                      <a:pt x="385949" y="418245"/>
                      <a:pt x="404812" y="411957"/>
                    </a:cubicBezTo>
                    <a:cubicBezTo>
                      <a:pt x="407193" y="411163"/>
                      <a:pt x="409867" y="410967"/>
                      <a:pt x="411956" y="409575"/>
                    </a:cubicBezTo>
                    <a:lnTo>
                      <a:pt x="426244" y="400050"/>
                    </a:lnTo>
                    <a:cubicBezTo>
                      <a:pt x="428625" y="398463"/>
                      <a:pt x="430672" y="396193"/>
                      <a:pt x="433387" y="395288"/>
                    </a:cubicBezTo>
                    <a:cubicBezTo>
                      <a:pt x="444371" y="391627"/>
                      <a:pt x="438070" y="393399"/>
                      <a:pt x="452437" y="390525"/>
                    </a:cubicBezTo>
                    <a:cubicBezTo>
                      <a:pt x="454818" y="388938"/>
                      <a:pt x="458064" y="388190"/>
                      <a:pt x="459581" y="385763"/>
                    </a:cubicBezTo>
                    <a:cubicBezTo>
                      <a:pt x="461505" y="382686"/>
                      <a:pt x="463694" y="367715"/>
                      <a:pt x="469106" y="364332"/>
                    </a:cubicBezTo>
                    <a:cubicBezTo>
                      <a:pt x="473363" y="361671"/>
                      <a:pt x="478631" y="361157"/>
                      <a:pt x="483394" y="359569"/>
                    </a:cubicBezTo>
                    <a:lnTo>
                      <a:pt x="490537" y="357188"/>
                    </a:lnTo>
                    <a:cubicBezTo>
                      <a:pt x="492918" y="355600"/>
                      <a:pt x="495066" y="353587"/>
                      <a:pt x="497681" y="352425"/>
                    </a:cubicBezTo>
                    <a:cubicBezTo>
                      <a:pt x="502269" y="350386"/>
                      <a:pt x="511969" y="347663"/>
                      <a:pt x="511969" y="347663"/>
                    </a:cubicBezTo>
                    <a:cubicBezTo>
                      <a:pt x="514350" y="346075"/>
                      <a:pt x="517088" y="344924"/>
                      <a:pt x="519112" y="342900"/>
                    </a:cubicBezTo>
                    <a:cubicBezTo>
                      <a:pt x="521136" y="340876"/>
                      <a:pt x="521448" y="337274"/>
                      <a:pt x="523875" y="335757"/>
                    </a:cubicBezTo>
                    <a:cubicBezTo>
                      <a:pt x="528132" y="333096"/>
                      <a:pt x="538162" y="330994"/>
                      <a:pt x="538162" y="330994"/>
                    </a:cubicBezTo>
                    <a:cubicBezTo>
                      <a:pt x="544515" y="311942"/>
                      <a:pt x="534986" y="334170"/>
                      <a:pt x="547687" y="321469"/>
                    </a:cubicBezTo>
                    <a:cubicBezTo>
                      <a:pt x="551734" y="317422"/>
                      <a:pt x="552450" y="310357"/>
                      <a:pt x="557212" y="307182"/>
                    </a:cubicBezTo>
                    <a:cubicBezTo>
                      <a:pt x="573589" y="296265"/>
                      <a:pt x="566070" y="299468"/>
                      <a:pt x="578644" y="295275"/>
                    </a:cubicBezTo>
                    <a:cubicBezTo>
                      <a:pt x="592290" y="274806"/>
                      <a:pt x="574120" y="298894"/>
                      <a:pt x="590550" y="285750"/>
                    </a:cubicBezTo>
                    <a:cubicBezTo>
                      <a:pt x="605937" y="273440"/>
                      <a:pt x="584498" y="282213"/>
                      <a:pt x="602456" y="276225"/>
                    </a:cubicBezTo>
                    <a:cubicBezTo>
                      <a:pt x="604044" y="273844"/>
                      <a:pt x="605195" y="271106"/>
                      <a:pt x="607219" y="269082"/>
                    </a:cubicBezTo>
                    <a:cubicBezTo>
                      <a:pt x="609243" y="267058"/>
                      <a:pt x="612574" y="266554"/>
                      <a:pt x="614362" y="264319"/>
                    </a:cubicBezTo>
                    <a:cubicBezTo>
                      <a:pt x="619290" y="258159"/>
                      <a:pt x="613481" y="255047"/>
                      <a:pt x="621506" y="250032"/>
                    </a:cubicBezTo>
                    <a:cubicBezTo>
                      <a:pt x="625763" y="247371"/>
                      <a:pt x="635794" y="245269"/>
                      <a:pt x="635794" y="245269"/>
                    </a:cubicBezTo>
                    <a:cubicBezTo>
                      <a:pt x="637381" y="242888"/>
                      <a:pt x="638321" y="239913"/>
                      <a:pt x="640556" y="238125"/>
                    </a:cubicBezTo>
                    <a:cubicBezTo>
                      <a:pt x="642516" y="236557"/>
                      <a:pt x="645925" y="237519"/>
                      <a:pt x="647700" y="235744"/>
                    </a:cubicBezTo>
                    <a:cubicBezTo>
                      <a:pt x="649475" y="233969"/>
                      <a:pt x="648958" y="230845"/>
                      <a:pt x="650081" y="228600"/>
                    </a:cubicBezTo>
                    <a:cubicBezTo>
                      <a:pt x="651361" y="226040"/>
                      <a:pt x="653256" y="223838"/>
                      <a:pt x="654844" y="221457"/>
                    </a:cubicBezTo>
                    <a:cubicBezTo>
                      <a:pt x="655638" y="219076"/>
                      <a:pt x="656103" y="216558"/>
                      <a:pt x="657225" y="214313"/>
                    </a:cubicBezTo>
                    <a:cubicBezTo>
                      <a:pt x="658505" y="211753"/>
                      <a:pt x="660982" y="209849"/>
                      <a:pt x="661987" y="207169"/>
                    </a:cubicBezTo>
                    <a:cubicBezTo>
                      <a:pt x="664419" y="200683"/>
                      <a:pt x="663363" y="194215"/>
                      <a:pt x="666750" y="188119"/>
                    </a:cubicBezTo>
                    <a:cubicBezTo>
                      <a:pt x="669530" y="183116"/>
                      <a:pt x="673100" y="178594"/>
                      <a:pt x="676275" y="173832"/>
                    </a:cubicBezTo>
                    <a:lnTo>
                      <a:pt x="685800" y="159544"/>
                    </a:lnTo>
                    <a:lnTo>
                      <a:pt x="692944" y="154782"/>
                    </a:lnTo>
                    <a:cubicBezTo>
                      <a:pt x="693738" y="152401"/>
                      <a:pt x="693757" y="149598"/>
                      <a:pt x="695325" y="147638"/>
                    </a:cubicBezTo>
                    <a:cubicBezTo>
                      <a:pt x="697113" y="145403"/>
                      <a:pt x="700952" y="145302"/>
                      <a:pt x="702469" y="142875"/>
                    </a:cubicBezTo>
                    <a:cubicBezTo>
                      <a:pt x="705130" y="138618"/>
                      <a:pt x="705644" y="133350"/>
                      <a:pt x="707231" y="128588"/>
                    </a:cubicBezTo>
                    <a:cubicBezTo>
                      <a:pt x="708025" y="126207"/>
                      <a:pt x="708220" y="123532"/>
                      <a:pt x="709612" y="121444"/>
                    </a:cubicBezTo>
                    <a:lnTo>
                      <a:pt x="714375" y="114300"/>
                    </a:lnTo>
                    <a:cubicBezTo>
                      <a:pt x="721189" y="93858"/>
                      <a:pt x="710753" y="126405"/>
                      <a:pt x="719137" y="92869"/>
                    </a:cubicBezTo>
                    <a:cubicBezTo>
                      <a:pt x="720355" y="87999"/>
                      <a:pt x="722683" y="83452"/>
                      <a:pt x="723900" y="78582"/>
                    </a:cubicBezTo>
                    <a:cubicBezTo>
                      <a:pt x="724694" y="75407"/>
                      <a:pt x="725341" y="72192"/>
                      <a:pt x="726281" y="69057"/>
                    </a:cubicBezTo>
                    <a:cubicBezTo>
                      <a:pt x="727724" y="64248"/>
                      <a:pt x="731044" y="54769"/>
                      <a:pt x="731044" y="54769"/>
                    </a:cubicBezTo>
                    <a:cubicBezTo>
                      <a:pt x="728663" y="53182"/>
                      <a:pt x="726460" y="51287"/>
                      <a:pt x="723900" y="50007"/>
                    </a:cubicBezTo>
                    <a:cubicBezTo>
                      <a:pt x="721655" y="48884"/>
                      <a:pt x="719170" y="48315"/>
                      <a:pt x="716756" y="47625"/>
                    </a:cubicBezTo>
                    <a:cubicBezTo>
                      <a:pt x="702035" y="43419"/>
                      <a:pt x="701624" y="44734"/>
                      <a:pt x="681037" y="42863"/>
                    </a:cubicBezTo>
                    <a:cubicBezTo>
                      <a:pt x="658433" y="35327"/>
                      <a:pt x="671749" y="38554"/>
                      <a:pt x="640556" y="35719"/>
                    </a:cubicBezTo>
                    <a:cubicBezTo>
                      <a:pt x="637506" y="34957"/>
                      <a:pt x="627302" y="32664"/>
                      <a:pt x="623887" y="30957"/>
                    </a:cubicBezTo>
                    <a:cubicBezTo>
                      <a:pt x="615169" y="26597"/>
                      <a:pt x="619009" y="25524"/>
                      <a:pt x="609600" y="23813"/>
                    </a:cubicBezTo>
                    <a:cubicBezTo>
                      <a:pt x="603304" y="22668"/>
                      <a:pt x="596885" y="22337"/>
                      <a:pt x="590550" y="21432"/>
                    </a:cubicBezTo>
                    <a:cubicBezTo>
                      <a:pt x="585770" y="20749"/>
                      <a:pt x="581008" y="19940"/>
                      <a:pt x="576262" y="19050"/>
                    </a:cubicBezTo>
                    <a:cubicBezTo>
                      <a:pt x="568306" y="17558"/>
                      <a:pt x="560387" y="15875"/>
                      <a:pt x="552450" y="14288"/>
                    </a:cubicBezTo>
                    <a:cubicBezTo>
                      <a:pt x="548481" y="13494"/>
                      <a:pt x="544581" y="12195"/>
                      <a:pt x="540544" y="11907"/>
                    </a:cubicBezTo>
                    <a:lnTo>
                      <a:pt x="507206" y="9525"/>
                    </a:lnTo>
                    <a:cubicBezTo>
                      <a:pt x="491314" y="8123"/>
                      <a:pt x="475375" y="7019"/>
                      <a:pt x="459581" y="4763"/>
                    </a:cubicBezTo>
                    <a:cubicBezTo>
                      <a:pt x="454025" y="3969"/>
                      <a:pt x="448497" y="2941"/>
                      <a:pt x="442912" y="2382"/>
                    </a:cubicBezTo>
                    <a:cubicBezTo>
                      <a:pt x="432614" y="1352"/>
                      <a:pt x="422275" y="794"/>
                      <a:pt x="411956" y="0"/>
                    </a:cubicBezTo>
                    <a:cubicBezTo>
                      <a:pt x="405606" y="794"/>
                      <a:pt x="399202" y="1237"/>
                      <a:pt x="392906" y="2382"/>
                    </a:cubicBezTo>
                    <a:cubicBezTo>
                      <a:pt x="390436" y="2831"/>
                      <a:pt x="388261" y="4525"/>
                      <a:pt x="385762" y="4763"/>
                    </a:cubicBezTo>
                    <a:cubicBezTo>
                      <a:pt x="371517" y="6120"/>
                      <a:pt x="357187" y="6350"/>
                      <a:pt x="342900" y="7144"/>
                    </a:cubicBezTo>
                    <a:cubicBezTo>
                      <a:pt x="337565" y="7906"/>
                      <a:pt x="317907" y="10582"/>
                      <a:pt x="311944" y="11907"/>
                    </a:cubicBezTo>
                    <a:cubicBezTo>
                      <a:pt x="302295" y="14052"/>
                      <a:pt x="305110" y="16240"/>
                      <a:pt x="292894" y="16669"/>
                    </a:cubicBezTo>
                    <a:cubicBezTo>
                      <a:pt x="251637" y="18116"/>
                      <a:pt x="210344" y="18256"/>
                      <a:pt x="169069" y="19050"/>
                    </a:cubicBezTo>
                    <a:cubicBezTo>
                      <a:pt x="166688" y="19844"/>
                      <a:pt x="164170" y="20309"/>
                      <a:pt x="161925" y="21432"/>
                    </a:cubicBezTo>
                    <a:cubicBezTo>
                      <a:pt x="159365" y="22712"/>
                      <a:pt x="157461" y="25189"/>
                      <a:pt x="154781" y="26194"/>
                    </a:cubicBezTo>
                    <a:cubicBezTo>
                      <a:pt x="150991" y="27615"/>
                      <a:pt x="146844" y="27781"/>
                      <a:pt x="142875" y="28575"/>
                    </a:cubicBezTo>
                    <a:cubicBezTo>
                      <a:pt x="127144" y="39063"/>
                      <a:pt x="142541" y="30957"/>
                      <a:pt x="109537" y="30957"/>
                    </a:cubicBezTo>
                    <a:cubicBezTo>
                      <a:pt x="94435" y="30957"/>
                      <a:pt x="79375" y="32544"/>
                      <a:pt x="64294" y="33338"/>
                    </a:cubicBezTo>
                    <a:cubicBezTo>
                      <a:pt x="18936" y="38377"/>
                      <a:pt x="35068" y="33553"/>
                      <a:pt x="14287" y="40482"/>
                    </a:cubicBezTo>
                    <a:cubicBezTo>
                      <a:pt x="13493" y="42863"/>
                      <a:pt x="13866" y="46057"/>
                      <a:pt x="11906" y="47625"/>
                    </a:cubicBezTo>
                    <a:cubicBezTo>
                      <a:pt x="-3043" y="59585"/>
                      <a:pt x="5709" y="40024"/>
                      <a:pt x="0" y="57150"/>
                    </a:cubicBezTo>
                    <a:cubicBezTo>
                      <a:pt x="794" y="59531"/>
                      <a:pt x="813" y="62334"/>
                      <a:pt x="2381" y="64294"/>
                    </a:cubicBezTo>
                    <a:cubicBezTo>
                      <a:pt x="14691" y="79682"/>
                      <a:pt x="5921" y="58245"/>
                      <a:pt x="11906" y="76200"/>
                    </a:cubicBezTo>
                    <a:cubicBezTo>
                      <a:pt x="12700" y="96044"/>
                      <a:pt x="12872" y="115923"/>
                      <a:pt x="14287" y="135732"/>
                    </a:cubicBezTo>
                    <a:cubicBezTo>
                      <a:pt x="14466" y="138236"/>
                      <a:pt x="15101" y="140915"/>
                      <a:pt x="16669" y="142875"/>
                    </a:cubicBezTo>
                    <a:cubicBezTo>
                      <a:pt x="18457" y="145110"/>
                      <a:pt x="21431" y="146050"/>
                      <a:pt x="23812" y="147638"/>
                    </a:cubicBezTo>
                    <a:cubicBezTo>
                      <a:pt x="25400" y="150019"/>
                      <a:pt x="27295" y="152222"/>
                      <a:pt x="28575" y="154782"/>
                    </a:cubicBezTo>
                    <a:cubicBezTo>
                      <a:pt x="29697" y="157027"/>
                      <a:pt x="29737" y="159731"/>
                      <a:pt x="30956" y="161925"/>
                    </a:cubicBezTo>
                    <a:cubicBezTo>
                      <a:pt x="33736" y="166929"/>
                      <a:pt x="37306" y="171450"/>
                      <a:pt x="40481" y="176213"/>
                    </a:cubicBezTo>
                    <a:lnTo>
                      <a:pt x="45244" y="183357"/>
                    </a:lnTo>
                    <a:lnTo>
                      <a:pt x="50006" y="190500"/>
                    </a:lnTo>
                    <a:cubicBezTo>
                      <a:pt x="55991" y="208456"/>
                      <a:pt x="47918" y="186323"/>
                      <a:pt x="57150" y="204788"/>
                    </a:cubicBezTo>
                    <a:cubicBezTo>
                      <a:pt x="58273" y="207033"/>
                      <a:pt x="57756" y="210157"/>
                      <a:pt x="59531" y="211932"/>
                    </a:cubicBezTo>
                    <a:cubicBezTo>
                      <a:pt x="67719" y="220120"/>
                      <a:pt x="71979" y="220844"/>
                      <a:pt x="80962" y="223838"/>
                    </a:cubicBezTo>
                    <a:lnTo>
                      <a:pt x="90487" y="238125"/>
                    </a:lnTo>
                    <a:lnTo>
                      <a:pt x="95250" y="245269"/>
                    </a:lnTo>
                    <a:cubicBezTo>
                      <a:pt x="101233" y="263222"/>
                      <a:pt x="93163" y="241096"/>
                      <a:pt x="102394" y="259557"/>
                    </a:cubicBezTo>
                    <a:cubicBezTo>
                      <a:pt x="105749" y="266266"/>
                      <a:pt x="105290" y="277985"/>
                      <a:pt x="114300" y="280988"/>
                    </a:cubicBezTo>
                    <a:lnTo>
                      <a:pt x="121444" y="283369"/>
                    </a:lnTo>
                    <a:cubicBezTo>
                      <a:pt x="123031" y="285750"/>
                      <a:pt x="124182" y="288489"/>
                      <a:pt x="126206" y="290513"/>
                    </a:cubicBezTo>
                    <a:cubicBezTo>
                      <a:pt x="131864" y="296171"/>
                      <a:pt x="140568" y="297682"/>
                      <a:pt x="147637" y="300038"/>
                    </a:cubicBezTo>
                    <a:lnTo>
                      <a:pt x="154781" y="302419"/>
                    </a:lnTo>
                    <a:cubicBezTo>
                      <a:pt x="159544" y="305594"/>
                      <a:pt x="165894" y="307181"/>
                      <a:pt x="169069" y="311944"/>
                    </a:cubicBezTo>
                    <a:cubicBezTo>
                      <a:pt x="175223" y="321177"/>
                      <a:pt x="171116" y="318183"/>
                      <a:pt x="180975" y="321469"/>
                    </a:cubicBezTo>
                    <a:cubicBezTo>
                      <a:pt x="182562" y="323850"/>
                      <a:pt x="183713" y="326589"/>
                      <a:pt x="185737" y="328613"/>
                    </a:cubicBezTo>
                    <a:cubicBezTo>
                      <a:pt x="187761" y="330637"/>
                      <a:pt x="190996" y="331221"/>
                      <a:pt x="192881" y="333375"/>
                    </a:cubicBezTo>
                    <a:cubicBezTo>
                      <a:pt x="196650" y="337683"/>
                      <a:pt x="198359" y="343616"/>
                      <a:pt x="202406" y="347663"/>
                    </a:cubicBezTo>
                    <a:cubicBezTo>
                      <a:pt x="204787" y="350044"/>
                      <a:pt x="207394" y="352220"/>
                      <a:pt x="209550" y="354807"/>
                    </a:cubicBezTo>
                    <a:cubicBezTo>
                      <a:pt x="211382" y="357005"/>
                      <a:pt x="211885" y="360433"/>
                      <a:pt x="214312" y="361950"/>
                    </a:cubicBezTo>
                    <a:cubicBezTo>
                      <a:pt x="218569" y="364611"/>
                      <a:pt x="223837" y="365125"/>
                      <a:pt x="228600" y="366713"/>
                    </a:cubicBezTo>
                    <a:lnTo>
                      <a:pt x="250031" y="373857"/>
                    </a:lnTo>
                    <a:cubicBezTo>
                      <a:pt x="276087" y="382543"/>
                      <a:pt x="236619" y="368689"/>
                      <a:pt x="264319" y="381000"/>
                    </a:cubicBezTo>
                    <a:cubicBezTo>
                      <a:pt x="268906" y="383039"/>
                      <a:pt x="274429" y="382979"/>
                      <a:pt x="278606" y="385763"/>
                    </a:cubicBezTo>
                    <a:cubicBezTo>
                      <a:pt x="299084" y="399413"/>
                      <a:pt x="273172" y="383045"/>
                      <a:pt x="292894" y="392907"/>
                    </a:cubicBezTo>
                    <a:cubicBezTo>
                      <a:pt x="295453" y="394187"/>
                      <a:pt x="297610" y="396152"/>
                      <a:pt x="300037" y="397669"/>
                    </a:cubicBezTo>
                    <a:cubicBezTo>
                      <a:pt x="309103" y="403335"/>
                      <a:pt x="315302" y="407753"/>
                      <a:pt x="326231" y="409575"/>
                    </a:cubicBezTo>
                    <a:cubicBezTo>
                      <a:pt x="342270" y="412249"/>
                      <a:pt x="363140" y="418703"/>
                      <a:pt x="376237" y="41910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95B93F9-6C84-707C-E420-4E651898EDA9}"/>
                  </a:ext>
                </a:extLst>
              </p:cNvPr>
              <p:cNvSpPr/>
              <p:nvPr/>
            </p:nvSpPr>
            <p:spPr>
              <a:xfrm>
                <a:off x="1860331" y="4386983"/>
                <a:ext cx="1776248" cy="1051034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83C4945-4F8C-F6AC-51D3-342B568AC056}"/>
                  </a:ext>
                </a:extLst>
              </p:cNvPr>
              <p:cNvSpPr/>
              <p:nvPr/>
            </p:nvSpPr>
            <p:spPr>
              <a:xfrm>
                <a:off x="2900855" y="4386983"/>
                <a:ext cx="1776248" cy="1051034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DB17103-AD4C-E72B-2F8B-4286947EFC87}"/>
                  </a:ext>
                </a:extLst>
              </p:cNvPr>
              <p:cNvSpPr/>
              <p:nvPr/>
            </p:nvSpPr>
            <p:spPr>
              <a:xfrm>
                <a:off x="2380593" y="4912500"/>
                <a:ext cx="1776248" cy="1051034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468A54-0D8E-04CD-671C-2BFCBE290C0B}"/>
                  </a:ext>
                </a:extLst>
              </p:cNvPr>
              <p:cNvSpPr txBox="1"/>
              <p:nvPr/>
            </p:nvSpPr>
            <p:spPr>
              <a:xfrm>
                <a:off x="1475205" y="4212488"/>
                <a:ext cx="625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</a:rPr>
                  <a:t>Set A</a:t>
                </a:r>
                <a:endParaRPr lang="nl-NL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9517323-97CF-E61C-D27C-200E0757E217}"/>
                  </a:ext>
                </a:extLst>
              </p:cNvPr>
              <p:cNvSpPr txBox="1"/>
              <p:nvPr/>
            </p:nvSpPr>
            <p:spPr>
              <a:xfrm>
                <a:off x="4408188" y="4212488"/>
                <a:ext cx="616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</a:rPr>
                  <a:t>Set 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B8506F-2B19-A56C-02EA-1A2C8F14224F}"/>
                  </a:ext>
                </a:extLst>
              </p:cNvPr>
              <p:cNvSpPr txBox="1"/>
              <p:nvPr/>
            </p:nvSpPr>
            <p:spPr>
              <a:xfrm>
                <a:off x="3882409" y="5544004"/>
                <a:ext cx="6096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</a:rPr>
                  <a:t>Set C</a:t>
                </a:r>
                <a:endParaRPr lang="nl-NL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450AA5-6095-67FC-377A-187A3FC48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791513" y="4583852"/>
              <a:ext cx="201682" cy="201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5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1198 0.241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20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0.11341 0.4953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11328 0.2446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222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0.11407 -0.25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1263 -0.501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506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125 -0.2581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11367 -0.0004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1094 -0.008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11198 -0.0046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09882 0.2527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1263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09987 0.50718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25347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10221 0.000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09882 0.25695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12847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10065 -0.25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250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10273 0.0020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93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09843 -0.50439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25231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0.10091 -0.25254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1263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0273 0.0025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87" grpId="0"/>
      <p:bldP spid="1088" grpId="0"/>
      <p:bldP spid="1119" grpId="0"/>
      <p:bldP spid="1152" grpId="0"/>
      <p:bldP spid="1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2B24-71F1-9E58-C70E-7C8212B12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Rectangle 1384">
            <a:extLst>
              <a:ext uri="{FF2B5EF4-FFF2-40B4-BE49-F238E27FC236}">
                <a16:creationId xmlns:a16="http://schemas.microsoft.com/office/drawing/2014/main" id="{C64A1419-4453-3F59-1E88-6768576B5D60}"/>
              </a:ext>
            </a:extLst>
          </p:cNvPr>
          <p:cNvSpPr/>
          <p:nvPr/>
        </p:nvSpPr>
        <p:spPr>
          <a:xfrm>
            <a:off x="371427" y="3347610"/>
            <a:ext cx="1721714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9" name="Rectangle 1388">
            <a:extLst>
              <a:ext uri="{FF2B5EF4-FFF2-40B4-BE49-F238E27FC236}">
                <a16:creationId xmlns:a16="http://schemas.microsoft.com/office/drawing/2014/main" id="{7D9A5A8C-D266-7E4B-A3BF-9DB63039AFDF}"/>
              </a:ext>
            </a:extLst>
          </p:cNvPr>
          <p:cNvSpPr/>
          <p:nvPr/>
        </p:nvSpPr>
        <p:spPr>
          <a:xfrm>
            <a:off x="371427" y="1599273"/>
            <a:ext cx="1733853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0" name="Rectangle 1389">
            <a:extLst>
              <a:ext uri="{FF2B5EF4-FFF2-40B4-BE49-F238E27FC236}">
                <a16:creationId xmlns:a16="http://schemas.microsoft.com/office/drawing/2014/main" id="{8CA94739-F053-312D-EB63-B8AAA87942EC}"/>
              </a:ext>
            </a:extLst>
          </p:cNvPr>
          <p:cNvSpPr/>
          <p:nvPr/>
        </p:nvSpPr>
        <p:spPr>
          <a:xfrm>
            <a:off x="371427" y="5067932"/>
            <a:ext cx="1715012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1" name="Rounded Rectangle 122">
            <a:extLst>
              <a:ext uri="{FF2B5EF4-FFF2-40B4-BE49-F238E27FC236}">
                <a16:creationId xmlns:a16="http://schemas.microsoft.com/office/drawing/2014/main" id="{D69ADE74-BFEE-15D8-D7F9-471AEB860F59}"/>
              </a:ext>
            </a:extLst>
          </p:cNvPr>
          <p:cNvSpPr/>
          <p:nvPr/>
        </p:nvSpPr>
        <p:spPr>
          <a:xfrm>
            <a:off x="8105448" y="2030324"/>
            <a:ext cx="3743017" cy="448755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2" name="Rounded Rectangle 178">
            <a:extLst>
              <a:ext uri="{FF2B5EF4-FFF2-40B4-BE49-F238E27FC236}">
                <a16:creationId xmlns:a16="http://schemas.microsoft.com/office/drawing/2014/main" id="{2414C3D0-B07D-3788-FBF6-A9E763923BE9}"/>
              </a:ext>
            </a:extLst>
          </p:cNvPr>
          <p:cNvSpPr/>
          <p:nvPr/>
        </p:nvSpPr>
        <p:spPr>
          <a:xfrm>
            <a:off x="371427" y="5503111"/>
            <a:ext cx="5980668" cy="102429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3" name="Rounded Rectangle 177">
            <a:extLst>
              <a:ext uri="{FF2B5EF4-FFF2-40B4-BE49-F238E27FC236}">
                <a16:creationId xmlns:a16="http://schemas.microsoft.com/office/drawing/2014/main" id="{1193644F-D587-FB75-BACF-84EDCED1521C}"/>
              </a:ext>
            </a:extLst>
          </p:cNvPr>
          <p:cNvSpPr/>
          <p:nvPr/>
        </p:nvSpPr>
        <p:spPr>
          <a:xfrm>
            <a:off x="371427" y="3782127"/>
            <a:ext cx="5966200" cy="102429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4" name="Rounded Rectangle 79">
            <a:extLst>
              <a:ext uri="{FF2B5EF4-FFF2-40B4-BE49-F238E27FC236}">
                <a16:creationId xmlns:a16="http://schemas.microsoft.com/office/drawing/2014/main" id="{4DFBC3EE-D96A-EBEA-442D-E7A0968C6A64}"/>
              </a:ext>
            </a:extLst>
          </p:cNvPr>
          <p:cNvSpPr/>
          <p:nvPr/>
        </p:nvSpPr>
        <p:spPr>
          <a:xfrm>
            <a:off x="371427" y="2032199"/>
            <a:ext cx="5979251" cy="102429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95" name="Picture 1394">
            <a:extLst>
              <a:ext uri="{FF2B5EF4-FFF2-40B4-BE49-F238E27FC236}">
                <a16:creationId xmlns:a16="http://schemas.microsoft.com/office/drawing/2014/main" id="{9935370B-D613-C209-7CD5-18289E0E74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96601" y="1651068"/>
            <a:ext cx="324000" cy="326315"/>
          </a:xfrm>
          <a:prstGeom prst="rect">
            <a:avLst/>
          </a:prstGeom>
        </p:spPr>
      </p:pic>
      <p:cxnSp>
        <p:nvCxnSpPr>
          <p:cNvPr id="1396" name="Straight Arrow Connector 1395">
            <a:extLst>
              <a:ext uri="{FF2B5EF4-FFF2-40B4-BE49-F238E27FC236}">
                <a16:creationId xmlns:a16="http://schemas.microsoft.com/office/drawing/2014/main" id="{82C43BB5-0D1F-A599-895C-A7C534B748FD}"/>
              </a:ext>
            </a:extLst>
          </p:cNvPr>
          <p:cNvCxnSpPr/>
          <p:nvPr/>
        </p:nvCxnSpPr>
        <p:spPr>
          <a:xfrm>
            <a:off x="6396074" y="2899762"/>
            <a:ext cx="1620000" cy="71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7" name="Group 1396">
            <a:extLst>
              <a:ext uri="{FF2B5EF4-FFF2-40B4-BE49-F238E27FC236}">
                <a16:creationId xmlns:a16="http://schemas.microsoft.com/office/drawing/2014/main" id="{2115B7A4-652A-0B99-EC8B-2015AF22A43C}"/>
              </a:ext>
            </a:extLst>
          </p:cNvPr>
          <p:cNvGrpSpPr/>
          <p:nvPr/>
        </p:nvGrpSpPr>
        <p:grpSpPr>
          <a:xfrm>
            <a:off x="6479767" y="2188311"/>
            <a:ext cx="576000" cy="624000"/>
            <a:chOff x="4144364" y="1621539"/>
            <a:chExt cx="576000" cy="624000"/>
          </a:xfrm>
        </p:grpSpPr>
        <p:sp>
          <p:nvSpPr>
            <p:cNvPr id="1398" name="Rectangle 1397">
              <a:extLst>
                <a:ext uri="{FF2B5EF4-FFF2-40B4-BE49-F238E27FC236}">
                  <a16:creationId xmlns:a16="http://schemas.microsoft.com/office/drawing/2014/main" id="{435C112A-EC6B-025E-6B04-AFCB654DF196}"/>
                </a:ext>
              </a:extLst>
            </p:cNvPr>
            <p:cNvSpPr/>
            <p:nvPr/>
          </p:nvSpPr>
          <p:spPr>
            <a:xfrm>
              <a:off x="4144364" y="1621539"/>
              <a:ext cx="576000" cy="62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70C0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99" name="Picture 1398">
              <a:extLst>
                <a:ext uri="{FF2B5EF4-FFF2-40B4-BE49-F238E27FC236}">
                  <a16:creationId xmlns:a16="http://schemas.microsoft.com/office/drawing/2014/main" id="{69D79589-08CA-EF43-E7B6-086FDA358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64" y="1693539"/>
              <a:ext cx="480000" cy="480000"/>
            </a:xfrm>
            <a:prstGeom prst="rect">
              <a:avLst/>
            </a:prstGeom>
          </p:spPr>
        </p:pic>
      </p:grpSp>
      <p:pic>
        <p:nvPicPr>
          <p:cNvPr id="1400" name="Picture 1399">
            <a:extLst>
              <a:ext uri="{FF2B5EF4-FFF2-40B4-BE49-F238E27FC236}">
                <a16:creationId xmlns:a16="http://schemas.microsoft.com/office/drawing/2014/main" id="{49CD6151-EE96-B019-8959-28EEF7799E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8735" y="2351581"/>
            <a:ext cx="257125" cy="312505"/>
          </a:xfrm>
          <a:prstGeom prst="rect">
            <a:avLst/>
          </a:prstGeom>
        </p:spPr>
      </p:pic>
      <p:pic>
        <p:nvPicPr>
          <p:cNvPr id="1401" name="Picture 1400">
            <a:extLst>
              <a:ext uri="{FF2B5EF4-FFF2-40B4-BE49-F238E27FC236}">
                <a16:creationId xmlns:a16="http://schemas.microsoft.com/office/drawing/2014/main" id="{4765C92D-8092-5D79-CF4E-0630765612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8911" y="2351581"/>
            <a:ext cx="257125" cy="314483"/>
          </a:xfrm>
          <a:prstGeom prst="rect">
            <a:avLst/>
          </a:prstGeom>
        </p:spPr>
      </p:pic>
      <p:pic>
        <p:nvPicPr>
          <p:cNvPr id="1402" name="Picture 1401">
            <a:extLst>
              <a:ext uri="{FF2B5EF4-FFF2-40B4-BE49-F238E27FC236}">
                <a16:creationId xmlns:a16="http://schemas.microsoft.com/office/drawing/2014/main" id="{93D2D8ED-FE0B-96C8-562E-E7A7E1D197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9087" y="2351581"/>
            <a:ext cx="245803" cy="313200"/>
          </a:xfrm>
          <a:prstGeom prst="rect">
            <a:avLst/>
          </a:prstGeom>
        </p:spPr>
      </p:pic>
      <p:cxnSp>
        <p:nvCxnSpPr>
          <p:cNvPr id="1403" name="Straight Arrow Connector 1402">
            <a:extLst>
              <a:ext uri="{FF2B5EF4-FFF2-40B4-BE49-F238E27FC236}">
                <a16:creationId xmlns:a16="http://schemas.microsoft.com/office/drawing/2014/main" id="{02EE9848-179E-A660-7BA0-573A0BE93459}"/>
              </a:ext>
            </a:extLst>
          </p:cNvPr>
          <p:cNvCxnSpPr/>
          <p:nvPr/>
        </p:nvCxnSpPr>
        <p:spPr>
          <a:xfrm>
            <a:off x="6396074" y="6362328"/>
            <a:ext cx="1620000" cy="71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04" name="Picture 1403">
            <a:extLst>
              <a:ext uri="{FF2B5EF4-FFF2-40B4-BE49-F238E27FC236}">
                <a16:creationId xmlns:a16="http://schemas.microsoft.com/office/drawing/2014/main" id="{2DEAE617-C4AA-E560-A52B-69D5DD1A49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8735" y="5814147"/>
            <a:ext cx="257125" cy="312505"/>
          </a:xfrm>
          <a:prstGeom prst="rect">
            <a:avLst/>
          </a:prstGeom>
        </p:spPr>
      </p:pic>
      <p:pic>
        <p:nvPicPr>
          <p:cNvPr id="1405" name="Picture 1404">
            <a:extLst>
              <a:ext uri="{FF2B5EF4-FFF2-40B4-BE49-F238E27FC236}">
                <a16:creationId xmlns:a16="http://schemas.microsoft.com/office/drawing/2014/main" id="{9871EA05-18E9-C49D-A4CE-6C896494F4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8911" y="5814147"/>
            <a:ext cx="257125" cy="314483"/>
          </a:xfrm>
          <a:prstGeom prst="rect">
            <a:avLst/>
          </a:prstGeom>
        </p:spPr>
      </p:pic>
      <p:pic>
        <p:nvPicPr>
          <p:cNvPr id="1406" name="Picture 1405">
            <a:extLst>
              <a:ext uri="{FF2B5EF4-FFF2-40B4-BE49-F238E27FC236}">
                <a16:creationId xmlns:a16="http://schemas.microsoft.com/office/drawing/2014/main" id="{F59CF4DF-A231-1DA0-A642-FB37B4C5110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9087" y="5814147"/>
            <a:ext cx="245803" cy="313200"/>
          </a:xfrm>
          <a:prstGeom prst="rect">
            <a:avLst/>
          </a:prstGeom>
        </p:spPr>
      </p:pic>
      <p:grpSp>
        <p:nvGrpSpPr>
          <p:cNvPr id="1407" name="Group 1406">
            <a:extLst>
              <a:ext uri="{FF2B5EF4-FFF2-40B4-BE49-F238E27FC236}">
                <a16:creationId xmlns:a16="http://schemas.microsoft.com/office/drawing/2014/main" id="{896710CA-8F1D-467C-6D24-441E8DF1B774}"/>
              </a:ext>
            </a:extLst>
          </p:cNvPr>
          <p:cNvGrpSpPr/>
          <p:nvPr/>
        </p:nvGrpSpPr>
        <p:grpSpPr>
          <a:xfrm>
            <a:off x="6479767" y="5644622"/>
            <a:ext cx="576000" cy="624000"/>
            <a:chOff x="4144364" y="1621539"/>
            <a:chExt cx="576000" cy="624000"/>
          </a:xfrm>
        </p:grpSpPr>
        <p:sp>
          <p:nvSpPr>
            <p:cNvPr id="1408" name="Rectangle 1407">
              <a:extLst>
                <a:ext uri="{FF2B5EF4-FFF2-40B4-BE49-F238E27FC236}">
                  <a16:creationId xmlns:a16="http://schemas.microsoft.com/office/drawing/2014/main" id="{35961CC3-22D5-2B92-8765-61C2669A49AD}"/>
                </a:ext>
              </a:extLst>
            </p:cNvPr>
            <p:cNvSpPr/>
            <p:nvPr/>
          </p:nvSpPr>
          <p:spPr>
            <a:xfrm>
              <a:off x="4144364" y="1621539"/>
              <a:ext cx="576000" cy="624000"/>
            </a:xfrm>
            <a:prstGeom prst="rect">
              <a:avLst/>
            </a:prstGeom>
            <a:pattFill prst="wdUpDiag">
              <a:fgClr>
                <a:schemeClr val="bg1"/>
              </a:fgClr>
              <a:bgClr>
                <a:srgbClr val="00B050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09" name="Picture 1408">
              <a:extLst>
                <a:ext uri="{FF2B5EF4-FFF2-40B4-BE49-F238E27FC236}">
                  <a16:creationId xmlns:a16="http://schemas.microsoft.com/office/drawing/2014/main" id="{A54DFC50-46CA-A990-B40C-CA490CE3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364" y="1693539"/>
              <a:ext cx="480000" cy="480000"/>
            </a:xfrm>
            <a:prstGeom prst="rect">
              <a:avLst/>
            </a:prstGeom>
          </p:spPr>
        </p:pic>
      </p:grpSp>
      <p:sp>
        <p:nvSpPr>
          <p:cNvPr id="1410" name="TextBox 1409">
            <a:extLst>
              <a:ext uri="{FF2B5EF4-FFF2-40B4-BE49-F238E27FC236}">
                <a16:creationId xmlns:a16="http://schemas.microsoft.com/office/drawing/2014/main" id="{5A21A12A-7736-7E0C-0111-2BBC53693D12}"/>
              </a:ext>
            </a:extLst>
          </p:cNvPr>
          <p:cNvSpPr txBox="1"/>
          <p:nvPr/>
        </p:nvSpPr>
        <p:spPr>
          <a:xfrm>
            <a:off x="661286" y="1640723"/>
            <a:ext cx="15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holder A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1" name="TextBox 1410">
            <a:extLst>
              <a:ext uri="{FF2B5EF4-FFF2-40B4-BE49-F238E27FC236}">
                <a16:creationId xmlns:a16="http://schemas.microsoft.com/office/drawing/2014/main" id="{9C12700B-9B7B-A3A3-8DE9-13507CC02CF8}"/>
              </a:ext>
            </a:extLst>
          </p:cNvPr>
          <p:cNvSpPr txBox="1"/>
          <p:nvPr/>
        </p:nvSpPr>
        <p:spPr>
          <a:xfrm>
            <a:off x="297125" y="574963"/>
            <a:ext cx="9777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</a:rPr>
              <a:t>Step 1</a:t>
            </a:r>
            <a:br>
              <a:rPr lang="en-US" sz="1400" b="1" u="sng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Key 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generation</a:t>
            </a:r>
          </a:p>
        </p:txBody>
      </p:sp>
      <p:sp>
        <p:nvSpPr>
          <p:cNvPr id="1412" name="TextBox 1411">
            <a:extLst>
              <a:ext uri="{FF2B5EF4-FFF2-40B4-BE49-F238E27FC236}">
                <a16:creationId xmlns:a16="http://schemas.microsoft.com/office/drawing/2014/main" id="{243CA5B7-45B9-D18D-63EE-977602CB842D}"/>
              </a:ext>
            </a:extLst>
          </p:cNvPr>
          <p:cNvSpPr txBox="1"/>
          <p:nvPr/>
        </p:nvSpPr>
        <p:spPr>
          <a:xfrm>
            <a:off x="6438075" y="574963"/>
            <a:ext cx="1324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</a:rPr>
              <a:t>Step 5</a:t>
            </a:r>
            <a:r>
              <a:rPr lang="en-US" sz="1400" b="1" dirty="0">
                <a:solidFill>
                  <a:prstClr val="black"/>
                </a:solidFill>
              </a:rPr>
              <a:t>: 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Transfer ciphertext &amp; key shares</a:t>
            </a:r>
            <a:endParaRPr lang="nl-NL" sz="1600" dirty="0">
              <a:solidFill>
                <a:prstClr val="black"/>
              </a:solidFill>
            </a:endParaRPr>
          </a:p>
        </p:txBody>
      </p:sp>
      <p:pic>
        <p:nvPicPr>
          <p:cNvPr id="1413" name="Picture 1412">
            <a:extLst>
              <a:ext uri="{FF2B5EF4-FFF2-40B4-BE49-F238E27FC236}">
                <a16:creationId xmlns:a16="http://schemas.microsoft.com/office/drawing/2014/main" id="{C30FCC6A-8FE7-5110-F782-3DC2D4F2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740" y="3389245"/>
            <a:ext cx="324000" cy="326315"/>
          </a:xfrm>
          <a:prstGeom prst="rect">
            <a:avLst/>
          </a:prstGeom>
        </p:spPr>
      </p:pic>
      <p:sp>
        <p:nvSpPr>
          <p:cNvPr id="1414" name="TextBox 1413">
            <a:extLst>
              <a:ext uri="{FF2B5EF4-FFF2-40B4-BE49-F238E27FC236}">
                <a16:creationId xmlns:a16="http://schemas.microsoft.com/office/drawing/2014/main" id="{020C2DD1-FE8E-A80C-DDB9-8C70C8772BFF}"/>
              </a:ext>
            </a:extLst>
          </p:cNvPr>
          <p:cNvSpPr txBox="1"/>
          <p:nvPr/>
        </p:nvSpPr>
        <p:spPr>
          <a:xfrm>
            <a:off x="673425" y="3378900"/>
            <a:ext cx="14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holder B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15" name="Picture 1414">
            <a:extLst>
              <a:ext uri="{FF2B5EF4-FFF2-40B4-BE49-F238E27FC236}">
                <a16:creationId xmlns:a16="http://schemas.microsoft.com/office/drawing/2014/main" id="{7BB8DB61-FD48-EDA8-41A0-4BFC89B01F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531" y="5119727"/>
            <a:ext cx="324000" cy="326315"/>
          </a:xfrm>
          <a:prstGeom prst="rect">
            <a:avLst/>
          </a:prstGeom>
        </p:spPr>
      </p:pic>
      <p:sp>
        <p:nvSpPr>
          <p:cNvPr id="1416" name="TextBox 1415">
            <a:extLst>
              <a:ext uri="{FF2B5EF4-FFF2-40B4-BE49-F238E27FC236}">
                <a16:creationId xmlns:a16="http://schemas.microsoft.com/office/drawing/2014/main" id="{2337499F-2797-84D8-20DE-4655CC37A812}"/>
              </a:ext>
            </a:extLst>
          </p:cNvPr>
          <p:cNvSpPr txBox="1"/>
          <p:nvPr/>
        </p:nvSpPr>
        <p:spPr>
          <a:xfrm>
            <a:off x="657216" y="5109382"/>
            <a:ext cx="14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holder C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17" name="Picture 1416">
            <a:extLst>
              <a:ext uri="{FF2B5EF4-FFF2-40B4-BE49-F238E27FC236}">
                <a16:creationId xmlns:a16="http://schemas.microsoft.com/office/drawing/2014/main" id="{6F3B8B70-2B3F-049F-055A-6DA0829599C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100" y="2171888"/>
            <a:ext cx="696984" cy="294735"/>
          </a:xfrm>
          <a:prstGeom prst="rect">
            <a:avLst/>
          </a:prstGeom>
        </p:spPr>
      </p:pic>
      <p:pic>
        <p:nvPicPr>
          <p:cNvPr id="1418" name="Picture 1417">
            <a:extLst>
              <a:ext uri="{FF2B5EF4-FFF2-40B4-BE49-F238E27FC236}">
                <a16:creationId xmlns:a16="http://schemas.microsoft.com/office/drawing/2014/main" id="{B35D50CB-DD01-DF15-D983-49D27044943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063" y="3891954"/>
            <a:ext cx="696984" cy="294735"/>
          </a:xfrm>
          <a:prstGeom prst="rect">
            <a:avLst/>
          </a:prstGeom>
        </p:spPr>
      </p:pic>
      <p:pic>
        <p:nvPicPr>
          <p:cNvPr id="1419" name="Picture 1418">
            <a:extLst>
              <a:ext uri="{FF2B5EF4-FFF2-40B4-BE49-F238E27FC236}">
                <a16:creationId xmlns:a16="http://schemas.microsoft.com/office/drawing/2014/main" id="{6C52980B-C1DB-863A-A257-E6A63158A2B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5063" y="5601474"/>
            <a:ext cx="696984" cy="294735"/>
          </a:xfrm>
          <a:prstGeom prst="rect">
            <a:avLst/>
          </a:prstGeom>
        </p:spPr>
      </p:pic>
      <p:pic>
        <p:nvPicPr>
          <p:cNvPr id="1420" name="Picture 1419">
            <a:extLst>
              <a:ext uri="{FF2B5EF4-FFF2-40B4-BE49-F238E27FC236}">
                <a16:creationId xmlns:a16="http://schemas.microsoft.com/office/drawing/2014/main" id="{1E9DAF87-04C2-8314-37B3-5839387520E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2461" y="2163003"/>
            <a:ext cx="257125" cy="312505"/>
          </a:xfrm>
          <a:prstGeom prst="rect">
            <a:avLst/>
          </a:prstGeom>
        </p:spPr>
      </p:pic>
      <p:pic>
        <p:nvPicPr>
          <p:cNvPr id="1421" name="Picture 1420">
            <a:extLst>
              <a:ext uri="{FF2B5EF4-FFF2-40B4-BE49-F238E27FC236}">
                <a16:creationId xmlns:a16="http://schemas.microsoft.com/office/drawing/2014/main" id="{F801BC43-0EBA-F82E-12FE-18248711F7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0496" y="2162655"/>
            <a:ext cx="245803" cy="313200"/>
          </a:xfrm>
          <a:prstGeom prst="rect">
            <a:avLst/>
          </a:prstGeom>
        </p:spPr>
      </p:pic>
      <p:pic>
        <p:nvPicPr>
          <p:cNvPr id="1422" name="Picture 1421">
            <a:extLst>
              <a:ext uri="{FF2B5EF4-FFF2-40B4-BE49-F238E27FC236}">
                <a16:creationId xmlns:a16="http://schemas.microsoft.com/office/drawing/2014/main" id="{72057F2B-7294-40C7-FA5A-9C0D532AF1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9314" y="2162014"/>
            <a:ext cx="257125" cy="314483"/>
          </a:xfrm>
          <a:prstGeom prst="rect">
            <a:avLst/>
          </a:prstGeom>
        </p:spPr>
      </p:pic>
      <p:pic>
        <p:nvPicPr>
          <p:cNvPr id="1423" name="Picture 1422">
            <a:extLst>
              <a:ext uri="{FF2B5EF4-FFF2-40B4-BE49-F238E27FC236}">
                <a16:creationId xmlns:a16="http://schemas.microsoft.com/office/drawing/2014/main" id="{1375F031-243B-1516-9C77-BF0C2A3561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426" y="2102098"/>
            <a:ext cx="277993" cy="904840"/>
          </a:xfrm>
          <a:prstGeom prst="rect">
            <a:avLst/>
          </a:prstGeom>
        </p:spPr>
      </p:pic>
      <p:pic>
        <p:nvPicPr>
          <p:cNvPr id="1424" name="Picture 1423">
            <a:extLst>
              <a:ext uri="{FF2B5EF4-FFF2-40B4-BE49-F238E27FC236}">
                <a16:creationId xmlns:a16="http://schemas.microsoft.com/office/drawing/2014/main" id="{52F03F2A-FF61-45DD-0BB7-A3DEBA881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1711" y="2102098"/>
            <a:ext cx="277993" cy="904840"/>
          </a:xfrm>
          <a:prstGeom prst="rect">
            <a:avLst/>
          </a:prstGeom>
        </p:spPr>
      </p:pic>
      <p:pic>
        <p:nvPicPr>
          <p:cNvPr id="1425" name="Picture 1424">
            <a:extLst>
              <a:ext uri="{FF2B5EF4-FFF2-40B4-BE49-F238E27FC236}">
                <a16:creationId xmlns:a16="http://schemas.microsoft.com/office/drawing/2014/main" id="{515B1C3A-8439-BDB2-9DD1-BD36372C71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4482" y="3883069"/>
            <a:ext cx="257125" cy="312505"/>
          </a:xfrm>
          <a:prstGeom prst="rect">
            <a:avLst/>
          </a:prstGeom>
        </p:spPr>
      </p:pic>
      <p:pic>
        <p:nvPicPr>
          <p:cNvPr id="1426" name="Picture 1425">
            <a:extLst>
              <a:ext uri="{FF2B5EF4-FFF2-40B4-BE49-F238E27FC236}">
                <a16:creationId xmlns:a16="http://schemas.microsoft.com/office/drawing/2014/main" id="{54275084-06C2-252D-A261-B0115A2B14A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2517" y="3882721"/>
            <a:ext cx="245803" cy="313200"/>
          </a:xfrm>
          <a:prstGeom prst="rect">
            <a:avLst/>
          </a:prstGeom>
        </p:spPr>
      </p:pic>
      <p:pic>
        <p:nvPicPr>
          <p:cNvPr id="1427" name="Picture 1426">
            <a:extLst>
              <a:ext uri="{FF2B5EF4-FFF2-40B4-BE49-F238E27FC236}">
                <a16:creationId xmlns:a16="http://schemas.microsoft.com/office/drawing/2014/main" id="{4284011C-00C0-7705-F2E6-0B5E2CBA7D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1335" y="3882080"/>
            <a:ext cx="257125" cy="314483"/>
          </a:xfrm>
          <a:prstGeom prst="rect">
            <a:avLst/>
          </a:prstGeom>
        </p:spPr>
      </p:pic>
      <p:pic>
        <p:nvPicPr>
          <p:cNvPr id="1428" name="Picture 1427">
            <a:extLst>
              <a:ext uri="{FF2B5EF4-FFF2-40B4-BE49-F238E27FC236}">
                <a16:creationId xmlns:a16="http://schemas.microsoft.com/office/drawing/2014/main" id="{C8DD14F3-1EB7-12BB-CA68-7DECF785F5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9447" y="3815978"/>
            <a:ext cx="277993" cy="904840"/>
          </a:xfrm>
          <a:prstGeom prst="rect">
            <a:avLst/>
          </a:prstGeom>
        </p:spPr>
      </p:pic>
      <p:pic>
        <p:nvPicPr>
          <p:cNvPr id="1429" name="Picture 1428">
            <a:extLst>
              <a:ext uri="{FF2B5EF4-FFF2-40B4-BE49-F238E27FC236}">
                <a16:creationId xmlns:a16="http://schemas.microsoft.com/office/drawing/2014/main" id="{F72297EF-F5A1-BB6C-03D2-638862B06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32" y="3815978"/>
            <a:ext cx="277993" cy="904840"/>
          </a:xfrm>
          <a:prstGeom prst="rect">
            <a:avLst/>
          </a:prstGeom>
        </p:spPr>
      </p:pic>
      <p:pic>
        <p:nvPicPr>
          <p:cNvPr id="1430" name="Picture 1429">
            <a:extLst>
              <a:ext uri="{FF2B5EF4-FFF2-40B4-BE49-F238E27FC236}">
                <a16:creationId xmlns:a16="http://schemas.microsoft.com/office/drawing/2014/main" id="{07A3566C-9309-3236-8123-87EBDE2B99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6108" y="5592589"/>
            <a:ext cx="257125" cy="312505"/>
          </a:xfrm>
          <a:prstGeom prst="rect">
            <a:avLst/>
          </a:prstGeom>
        </p:spPr>
      </p:pic>
      <p:pic>
        <p:nvPicPr>
          <p:cNvPr id="1431" name="Picture 1430">
            <a:extLst>
              <a:ext uri="{FF2B5EF4-FFF2-40B4-BE49-F238E27FC236}">
                <a16:creationId xmlns:a16="http://schemas.microsoft.com/office/drawing/2014/main" id="{DBF08EE1-D31D-0AC3-82FA-03B19431302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0530" y="5591600"/>
            <a:ext cx="257125" cy="314483"/>
          </a:xfrm>
          <a:prstGeom prst="rect">
            <a:avLst/>
          </a:prstGeom>
        </p:spPr>
      </p:pic>
      <p:pic>
        <p:nvPicPr>
          <p:cNvPr id="1432" name="Picture 1431">
            <a:extLst>
              <a:ext uri="{FF2B5EF4-FFF2-40B4-BE49-F238E27FC236}">
                <a16:creationId xmlns:a16="http://schemas.microsoft.com/office/drawing/2014/main" id="{470D8FBE-0929-EFF9-C92A-1DADD4A2EB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09350" y="5592241"/>
            <a:ext cx="245803" cy="313200"/>
          </a:xfrm>
          <a:prstGeom prst="rect">
            <a:avLst/>
          </a:prstGeom>
        </p:spPr>
      </p:pic>
      <p:pic>
        <p:nvPicPr>
          <p:cNvPr id="1433" name="Picture 1432">
            <a:extLst>
              <a:ext uri="{FF2B5EF4-FFF2-40B4-BE49-F238E27FC236}">
                <a16:creationId xmlns:a16="http://schemas.microsoft.com/office/drawing/2014/main" id="{E0F26F54-F0D1-8DC8-E841-7E53332817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442" y="5529051"/>
            <a:ext cx="277993" cy="904840"/>
          </a:xfrm>
          <a:prstGeom prst="rect">
            <a:avLst/>
          </a:prstGeom>
        </p:spPr>
      </p:pic>
      <p:pic>
        <p:nvPicPr>
          <p:cNvPr id="1434" name="Picture 1433">
            <a:extLst>
              <a:ext uri="{FF2B5EF4-FFF2-40B4-BE49-F238E27FC236}">
                <a16:creationId xmlns:a16="http://schemas.microsoft.com/office/drawing/2014/main" id="{4E08401B-38A4-C1ED-3F74-088197EEB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1727" y="5529051"/>
            <a:ext cx="277993" cy="904840"/>
          </a:xfrm>
          <a:prstGeom prst="rect">
            <a:avLst/>
          </a:prstGeom>
        </p:spPr>
      </p:pic>
      <p:sp>
        <p:nvSpPr>
          <p:cNvPr id="1435" name="TextBox 1434">
            <a:extLst>
              <a:ext uri="{FF2B5EF4-FFF2-40B4-BE49-F238E27FC236}">
                <a16:creationId xmlns:a16="http://schemas.microsoft.com/office/drawing/2014/main" id="{F5DA15E6-EB47-87F6-E7CE-9EB7D6EB79C3}"/>
              </a:ext>
            </a:extLst>
          </p:cNvPr>
          <p:cNvSpPr txBox="1"/>
          <p:nvPr/>
        </p:nvSpPr>
        <p:spPr>
          <a:xfrm>
            <a:off x="1606049" y="574963"/>
            <a:ext cx="6473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</a:rPr>
              <a:t>Step 2</a:t>
            </a:r>
            <a:br>
              <a:rPr lang="en-US" sz="1400" b="1" u="sng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Key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split</a:t>
            </a:r>
          </a:p>
        </p:txBody>
      </p:sp>
      <p:sp>
        <p:nvSpPr>
          <p:cNvPr id="1436" name="TextBox 1435">
            <a:extLst>
              <a:ext uri="{FF2B5EF4-FFF2-40B4-BE49-F238E27FC236}">
                <a16:creationId xmlns:a16="http://schemas.microsoft.com/office/drawing/2014/main" id="{3F90F817-50D1-75E8-935F-AEC0A2D80B85}"/>
              </a:ext>
            </a:extLst>
          </p:cNvPr>
          <p:cNvSpPr txBox="1"/>
          <p:nvPr/>
        </p:nvSpPr>
        <p:spPr>
          <a:xfrm>
            <a:off x="2780809" y="574963"/>
            <a:ext cx="10515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</a:rPr>
              <a:t>Step 3</a:t>
            </a:r>
            <a:br>
              <a:rPr lang="en-US" sz="1400" b="1" u="sng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Distribution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key shares</a:t>
            </a:r>
          </a:p>
        </p:txBody>
      </p:sp>
      <p:grpSp>
        <p:nvGrpSpPr>
          <p:cNvPr id="1437" name="Group 1436">
            <a:extLst>
              <a:ext uri="{FF2B5EF4-FFF2-40B4-BE49-F238E27FC236}">
                <a16:creationId xmlns:a16="http://schemas.microsoft.com/office/drawing/2014/main" id="{A4BEDBD2-CD3A-8F85-4B77-5C35C1BB422F}"/>
              </a:ext>
            </a:extLst>
          </p:cNvPr>
          <p:cNvGrpSpPr/>
          <p:nvPr/>
        </p:nvGrpSpPr>
        <p:grpSpPr>
          <a:xfrm>
            <a:off x="4528610" y="2116311"/>
            <a:ext cx="1668298" cy="624000"/>
            <a:chOff x="3131318" y="1721210"/>
            <a:chExt cx="1668298" cy="624000"/>
          </a:xfrm>
        </p:grpSpPr>
        <p:pic>
          <p:nvPicPr>
            <p:cNvPr id="1439" name="Picture 1438">
              <a:extLst>
                <a:ext uri="{FF2B5EF4-FFF2-40B4-BE49-F238E27FC236}">
                  <a16:creationId xmlns:a16="http://schemas.microsoft.com/office/drawing/2014/main" id="{8AED9BEA-6CC5-97E9-4763-C91DC75D6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57600" y="1728597"/>
              <a:ext cx="696984" cy="294735"/>
            </a:xfrm>
            <a:prstGeom prst="rect">
              <a:avLst/>
            </a:prstGeom>
          </p:spPr>
        </p:pic>
        <p:grpSp>
          <p:nvGrpSpPr>
            <p:cNvPr id="1440" name="Group 1439">
              <a:extLst>
                <a:ext uri="{FF2B5EF4-FFF2-40B4-BE49-F238E27FC236}">
                  <a16:creationId xmlns:a16="http://schemas.microsoft.com/office/drawing/2014/main" id="{D3B98720-2DE6-24C5-581D-9A31C7960571}"/>
                </a:ext>
              </a:extLst>
            </p:cNvPr>
            <p:cNvGrpSpPr/>
            <p:nvPr/>
          </p:nvGrpSpPr>
          <p:grpSpPr>
            <a:xfrm>
              <a:off x="4223616" y="1721210"/>
              <a:ext cx="576000" cy="624000"/>
              <a:chOff x="4144364" y="1621539"/>
              <a:chExt cx="576000" cy="624000"/>
            </a:xfrm>
          </p:grpSpPr>
          <p:sp>
            <p:nvSpPr>
              <p:cNvPr id="1443" name="Rectangle 1442">
                <a:extLst>
                  <a:ext uri="{FF2B5EF4-FFF2-40B4-BE49-F238E27FC236}">
                    <a16:creationId xmlns:a16="http://schemas.microsoft.com/office/drawing/2014/main" id="{3DE72415-4181-1A29-763C-D6E6405BAFF2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70C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44" name="Picture 1443">
                <a:extLst>
                  <a:ext uri="{FF2B5EF4-FFF2-40B4-BE49-F238E27FC236}">
                    <a16:creationId xmlns:a16="http://schemas.microsoft.com/office/drawing/2014/main" id="{5909823B-086A-8835-5C2F-8F0DB7646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cxnSp>
          <p:nvCxnSpPr>
            <p:cNvPr id="1441" name="Straight Arrow Connector 1440">
              <a:extLst>
                <a:ext uri="{FF2B5EF4-FFF2-40B4-BE49-F238E27FC236}">
                  <a16:creationId xmlns:a16="http://schemas.microsoft.com/office/drawing/2014/main" id="{DF35CC30-D153-5556-DCE5-2662F5EAF0C1}"/>
                </a:ext>
              </a:extLst>
            </p:cNvPr>
            <p:cNvCxnSpPr/>
            <p:nvPr/>
          </p:nvCxnSpPr>
          <p:spPr>
            <a:xfrm>
              <a:off x="3131318" y="2077830"/>
              <a:ext cx="1000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2" name="TextBox 1441">
              <a:extLst>
                <a:ext uri="{FF2B5EF4-FFF2-40B4-BE49-F238E27FC236}">
                  <a16:creationId xmlns:a16="http://schemas.microsoft.com/office/drawing/2014/main" id="{5813D3CE-9A72-AB44-CC47-0B96C7FDE269}"/>
                </a:ext>
              </a:extLst>
            </p:cNvPr>
            <p:cNvSpPr txBox="1"/>
            <p:nvPr/>
          </p:nvSpPr>
          <p:spPr>
            <a:xfrm>
              <a:off x="3187516" y="2006656"/>
              <a:ext cx="837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encrypt</a:t>
              </a:r>
              <a:endPara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5" name="Group 1444">
            <a:extLst>
              <a:ext uri="{FF2B5EF4-FFF2-40B4-BE49-F238E27FC236}">
                <a16:creationId xmlns:a16="http://schemas.microsoft.com/office/drawing/2014/main" id="{FC397486-2CA6-1850-D5C6-8CDD31C01378}"/>
              </a:ext>
            </a:extLst>
          </p:cNvPr>
          <p:cNvGrpSpPr/>
          <p:nvPr/>
        </p:nvGrpSpPr>
        <p:grpSpPr>
          <a:xfrm>
            <a:off x="4517573" y="5700592"/>
            <a:ext cx="1668298" cy="624000"/>
            <a:chOff x="3131318" y="1721210"/>
            <a:chExt cx="1668298" cy="624000"/>
          </a:xfrm>
        </p:grpSpPr>
        <p:pic>
          <p:nvPicPr>
            <p:cNvPr id="1447" name="Picture 1446">
              <a:extLst>
                <a:ext uri="{FF2B5EF4-FFF2-40B4-BE49-F238E27FC236}">
                  <a16:creationId xmlns:a16="http://schemas.microsoft.com/office/drawing/2014/main" id="{1D9F74E4-30E1-CE4B-4DE8-FBA7E0A24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57600" y="1728597"/>
              <a:ext cx="696984" cy="294735"/>
            </a:xfrm>
            <a:prstGeom prst="rect">
              <a:avLst/>
            </a:prstGeom>
          </p:spPr>
        </p:pic>
        <p:grpSp>
          <p:nvGrpSpPr>
            <p:cNvPr id="1448" name="Group 1447">
              <a:extLst>
                <a:ext uri="{FF2B5EF4-FFF2-40B4-BE49-F238E27FC236}">
                  <a16:creationId xmlns:a16="http://schemas.microsoft.com/office/drawing/2014/main" id="{F0CE664C-CE81-939C-8D8E-8467C46953A9}"/>
                </a:ext>
              </a:extLst>
            </p:cNvPr>
            <p:cNvGrpSpPr/>
            <p:nvPr/>
          </p:nvGrpSpPr>
          <p:grpSpPr>
            <a:xfrm>
              <a:off x="4223616" y="1721210"/>
              <a:ext cx="576000" cy="624000"/>
              <a:chOff x="4144364" y="1621539"/>
              <a:chExt cx="576000" cy="624000"/>
            </a:xfrm>
          </p:grpSpPr>
          <p:sp>
            <p:nvSpPr>
              <p:cNvPr id="1451" name="Rectangle 1450">
                <a:extLst>
                  <a:ext uri="{FF2B5EF4-FFF2-40B4-BE49-F238E27FC236}">
                    <a16:creationId xmlns:a16="http://schemas.microsoft.com/office/drawing/2014/main" id="{4E51CA3A-7261-1482-336A-AC79891E02DD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B05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52" name="Picture 1451">
                <a:extLst>
                  <a:ext uri="{FF2B5EF4-FFF2-40B4-BE49-F238E27FC236}">
                    <a16:creationId xmlns:a16="http://schemas.microsoft.com/office/drawing/2014/main" id="{125ADCD0-46A8-E389-37B2-E4771342F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cxnSp>
          <p:nvCxnSpPr>
            <p:cNvPr id="1449" name="Straight Arrow Connector 1448">
              <a:extLst>
                <a:ext uri="{FF2B5EF4-FFF2-40B4-BE49-F238E27FC236}">
                  <a16:creationId xmlns:a16="http://schemas.microsoft.com/office/drawing/2014/main" id="{713A6170-5C21-2B80-C9F7-FD1BF98D0017}"/>
                </a:ext>
              </a:extLst>
            </p:cNvPr>
            <p:cNvCxnSpPr/>
            <p:nvPr/>
          </p:nvCxnSpPr>
          <p:spPr>
            <a:xfrm>
              <a:off x="3131318" y="2077830"/>
              <a:ext cx="1000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0" name="TextBox 1449">
              <a:extLst>
                <a:ext uri="{FF2B5EF4-FFF2-40B4-BE49-F238E27FC236}">
                  <a16:creationId xmlns:a16="http://schemas.microsoft.com/office/drawing/2014/main" id="{1B8039D5-C9E5-ECBC-7FAA-4FC67D921C11}"/>
                </a:ext>
              </a:extLst>
            </p:cNvPr>
            <p:cNvSpPr txBox="1"/>
            <p:nvPr/>
          </p:nvSpPr>
          <p:spPr>
            <a:xfrm>
              <a:off x="3187516" y="2006656"/>
              <a:ext cx="8371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encrypt</a:t>
              </a:r>
              <a:endPara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53" name="TextBox 1452">
            <a:extLst>
              <a:ext uri="{FF2B5EF4-FFF2-40B4-BE49-F238E27FC236}">
                <a16:creationId xmlns:a16="http://schemas.microsoft.com/office/drawing/2014/main" id="{24A26F12-DE07-2D14-10B1-D427C230800D}"/>
              </a:ext>
            </a:extLst>
          </p:cNvPr>
          <p:cNvSpPr txBox="1"/>
          <p:nvPr/>
        </p:nvSpPr>
        <p:spPr>
          <a:xfrm>
            <a:off x="4496356" y="574963"/>
            <a:ext cx="9734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</a:rPr>
              <a:t>Step 4</a:t>
            </a:r>
            <a:br>
              <a:rPr lang="en-US" sz="1400" b="1" u="sng" dirty="0">
                <a:solidFill>
                  <a:prstClr val="black"/>
                </a:solidFill>
              </a:rPr>
            </a:br>
            <a:r>
              <a:rPr lang="en-US" sz="1400" dirty="0">
                <a:solidFill>
                  <a:prstClr val="black"/>
                </a:solidFill>
              </a:rPr>
              <a:t>Encryption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record</a:t>
            </a:r>
          </a:p>
        </p:txBody>
      </p:sp>
      <p:sp>
        <p:nvSpPr>
          <p:cNvPr id="1454" name="TextBox 1453">
            <a:extLst>
              <a:ext uri="{FF2B5EF4-FFF2-40B4-BE49-F238E27FC236}">
                <a16:creationId xmlns:a16="http://schemas.microsoft.com/office/drawing/2014/main" id="{99A904B8-94D1-14EC-80BD-DC8A663DE070}"/>
              </a:ext>
            </a:extLst>
          </p:cNvPr>
          <p:cNvSpPr txBox="1"/>
          <p:nvPr/>
        </p:nvSpPr>
        <p:spPr>
          <a:xfrm>
            <a:off x="7934379" y="574963"/>
            <a:ext cx="26307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u="sng" dirty="0">
                <a:solidFill>
                  <a:prstClr val="black"/>
                </a:solidFill>
              </a:rPr>
              <a:t>Step 6</a:t>
            </a:r>
            <a:r>
              <a:rPr lang="en-US" sz="1400" b="1" dirty="0">
                <a:solidFill>
                  <a:prstClr val="black"/>
                </a:solidFill>
              </a:rPr>
              <a:t>: 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Recompose keys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srgbClr val="FF0000"/>
                </a:solidFill>
              </a:rPr>
              <a:t>FAILS</a:t>
            </a:r>
            <a:endParaRPr lang="nl-NL" sz="1600" b="1" dirty="0">
              <a:solidFill>
                <a:srgbClr val="FF0000"/>
              </a:solidFill>
            </a:endParaRPr>
          </a:p>
        </p:txBody>
      </p:sp>
      <p:sp>
        <p:nvSpPr>
          <p:cNvPr id="1455" name="TextBox 1454">
            <a:extLst>
              <a:ext uri="{FF2B5EF4-FFF2-40B4-BE49-F238E27FC236}">
                <a16:creationId xmlns:a16="http://schemas.microsoft.com/office/drawing/2014/main" id="{BFA5B540-A882-352B-BE82-251DBB22588B}"/>
              </a:ext>
            </a:extLst>
          </p:cNvPr>
          <p:cNvSpPr txBox="1"/>
          <p:nvPr/>
        </p:nvSpPr>
        <p:spPr>
          <a:xfrm>
            <a:off x="10090887" y="574963"/>
            <a:ext cx="200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b="1" u="sng" dirty="0" err="1">
                <a:solidFill>
                  <a:prstClr val="black"/>
                </a:solidFill>
              </a:rPr>
              <a:t>Stap</a:t>
            </a:r>
            <a:r>
              <a:rPr lang="en-US" sz="1400" b="1" u="sng" dirty="0">
                <a:solidFill>
                  <a:prstClr val="black"/>
                </a:solidFill>
              </a:rPr>
              <a:t> 7</a:t>
            </a:r>
            <a:r>
              <a:rPr lang="en-US" sz="1400" b="1" dirty="0">
                <a:solidFill>
                  <a:prstClr val="black"/>
                </a:solidFill>
              </a:rPr>
              <a:t>: </a:t>
            </a: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Record decryption</a:t>
            </a:r>
          </a:p>
          <a:p>
            <a:pPr lvl="0">
              <a:defRPr/>
            </a:pPr>
            <a:r>
              <a:rPr lang="en-US" sz="1400" b="1" dirty="0">
                <a:solidFill>
                  <a:srgbClr val="FF0000"/>
                </a:solidFill>
              </a:rPr>
              <a:t>IMPOSSIBLE</a:t>
            </a:r>
            <a:endParaRPr lang="nl-NL" sz="1600" b="1" dirty="0">
              <a:solidFill>
                <a:srgbClr val="FF0000"/>
              </a:solidFill>
            </a:endParaRPr>
          </a:p>
        </p:txBody>
      </p:sp>
      <p:sp>
        <p:nvSpPr>
          <p:cNvPr id="1456" name="TextBox 1455">
            <a:extLst>
              <a:ext uri="{FF2B5EF4-FFF2-40B4-BE49-F238E27FC236}">
                <a16:creationId xmlns:a16="http://schemas.microsoft.com/office/drawing/2014/main" id="{D91E3A1C-0BE2-71DD-9871-B7180C9E7AEE}"/>
              </a:ext>
            </a:extLst>
          </p:cNvPr>
          <p:cNvSpPr txBox="1"/>
          <p:nvPr/>
        </p:nvSpPr>
        <p:spPr>
          <a:xfrm>
            <a:off x="8352571" y="397601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7" name="TextBox 1456">
            <a:extLst>
              <a:ext uri="{FF2B5EF4-FFF2-40B4-BE49-F238E27FC236}">
                <a16:creationId xmlns:a16="http://schemas.microsoft.com/office/drawing/2014/main" id="{158C1C01-E787-8670-02AC-AB107602D59C}"/>
              </a:ext>
            </a:extLst>
          </p:cNvPr>
          <p:cNvSpPr txBox="1"/>
          <p:nvPr/>
        </p:nvSpPr>
        <p:spPr>
          <a:xfrm>
            <a:off x="8590097" y="225195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8" name="TextBox 1457">
            <a:extLst>
              <a:ext uri="{FF2B5EF4-FFF2-40B4-BE49-F238E27FC236}">
                <a16:creationId xmlns:a16="http://schemas.microsoft.com/office/drawing/2014/main" id="{BB304919-15DE-046C-B9A1-DAD884E9BAA9}"/>
              </a:ext>
            </a:extLst>
          </p:cNvPr>
          <p:cNvSpPr txBox="1"/>
          <p:nvPr/>
        </p:nvSpPr>
        <p:spPr>
          <a:xfrm>
            <a:off x="8815909" y="571925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nl-NL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9" name="TextBox 1458">
            <a:extLst>
              <a:ext uri="{FF2B5EF4-FFF2-40B4-BE49-F238E27FC236}">
                <a16:creationId xmlns:a16="http://schemas.microsoft.com/office/drawing/2014/main" id="{EFC36A72-623B-D486-02D3-259E634126EA}"/>
              </a:ext>
            </a:extLst>
          </p:cNvPr>
          <p:cNvSpPr txBox="1"/>
          <p:nvPr/>
        </p:nvSpPr>
        <p:spPr>
          <a:xfrm>
            <a:off x="115680" y="-66745"/>
            <a:ext cx="1074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Scenario B: NOT every data holder delivers data about a specific citizen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AB330-0FB2-1EB2-4D37-FCD0594B4B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0" y="2188311"/>
            <a:ext cx="480000" cy="4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EFC76-E3B7-649F-AFBA-FB51773653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23" y="5772592"/>
            <a:ext cx="480000" cy="480000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CA69A44-BF60-7BBC-933D-7A1F5A629396}"/>
              </a:ext>
            </a:extLst>
          </p:cNvPr>
          <p:cNvGrpSpPr/>
          <p:nvPr/>
        </p:nvGrpSpPr>
        <p:grpSpPr>
          <a:xfrm>
            <a:off x="3723143" y="589334"/>
            <a:ext cx="2595816" cy="1171425"/>
            <a:chOff x="6788696" y="4136063"/>
            <a:chExt cx="2595816" cy="11714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C5FACC-EC0B-DB3C-5015-23AA4C76BC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88696" y="4136063"/>
              <a:ext cx="2595816" cy="1171425"/>
              <a:chOff x="1085175" y="4172158"/>
              <a:chExt cx="4374236" cy="197398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138B4E-54AC-0740-C560-3FB44E520556}"/>
                  </a:ext>
                </a:extLst>
              </p:cNvPr>
              <p:cNvSpPr/>
              <p:nvPr/>
            </p:nvSpPr>
            <p:spPr>
              <a:xfrm>
                <a:off x="1085175" y="4172158"/>
                <a:ext cx="4374236" cy="19739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879D678-36D0-06D7-0986-8050FBDA8625}"/>
                  </a:ext>
                </a:extLst>
              </p:cNvPr>
              <p:cNvGrpSpPr/>
              <p:nvPr/>
            </p:nvGrpSpPr>
            <p:grpSpPr>
              <a:xfrm>
                <a:off x="1875528" y="4383981"/>
                <a:ext cx="2816772" cy="1576551"/>
                <a:chOff x="1052975" y="4738015"/>
                <a:chExt cx="2816772" cy="1576551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54F4CAF-8561-0B19-D245-D38ED8E7B9D5}"/>
                    </a:ext>
                  </a:extLst>
                </p:cNvPr>
                <p:cNvSpPr/>
                <p:nvPr/>
              </p:nvSpPr>
              <p:spPr>
                <a:xfrm>
                  <a:off x="1052975" y="4738015"/>
                  <a:ext cx="1776248" cy="10510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CE5C60B-2315-D8DE-99B6-49A1798CF944}"/>
                    </a:ext>
                  </a:extLst>
                </p:cNvPr>
                <p:cNvSpPr/>
                <p:nvPr/>
              </p:nvSpPr>
              <p:spPr>
                <a:xfrm>
                  <a:off x="2093499" y="4738015"/>
                  <a:ext cx="1776248" cy="10510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5F10022-C0B7-3221-E267-62BC683B2BBD}"/>
                    </a:ext>
                  </a:extLst>
                </p:cNvPr>
                <p:cNvSpPr/>
                <p:nvPr/>
              </p:nvSpPr>
              <p:spPr>
                <a:xfrm>
                  <a:off x="1573237" y="5263532"/>
                  <a:ext cx="1776248" cy="105103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9" name="Freeform 23">
                <a:extLst>
                  <a:ext uri="{FF2B5EF4-FFF2-40B4-BE49-F238E27FC236}">
                    <a16:creationId xmlns:a16="http://schemas.microsoft.com/office/drawing/2014/main" id="{AD859D2C-C80A-F4C8-9E13-3074DD49E29F}"/>
                  </a:ext>
                </a:extLst>
              </p:cNvPr>
              <p:cNvSpPr/>
              <p:nvPr/>
            </p:nvSpPr>
            <p:spPr>
              <a:xfrm>
                <a:off x="2903072" y="4908312"/>
                <a:ext cx="731044" cy="419166"/>
              </a:xfrm>
              <a:custGeom>
                <a:avLst/>
                <a:gdLst>
                  <a:gd name="connsiteX0" fmla="*/ 376237 w 731044"/>
                  <a:gd name="connsiteY0" fmla="*/ 419100 h 419166"/>
                  <a:gd name="connsiteX1" fmla="*/ 404812 w 731044"/>
                  <a:gd name="connsiteY1" fmla="*/ 411957 h 419166"/>
                  <a:gd name="connsiteX2" fmla="*/ 411956 w 731044"/>
                  <a:gd name="connsiteY2" fmla="*/ 409575 h 419166"/>
                  <a:gd name="connsiteX3" fmla="*/ 426244 w 731044"/>
                  <a:gd name="connsiteY3" fmla="*/ 400050 h 419166"/>
                  <a:gd name="connsiteX4" fmla="*/ 433387 w 731044"/>
                  <a:gd name="connsiteY4" fmla="*/ 395288 h 419166"/>
                  <a:gd name="connsiteX5" fmla="*/ 452437 w 731044"/>
                  <a:gd name="connsiteY5" fmla="*/ 390525 h 419166"/>
                  <a:gd name="connsiteX6" fmla="*/ 459581 w 731044"/>
                  <a:gd name="connsiteY6" fmla="*/ 385763 h 419166"/>
                  <a:gd name="connsiteX7" fmla="*/ 469106 w 731044"/>
                  <a:gd name="connsiteY7" fmla="*/ 364332 h 419166"/>
                  <a:gd name="connsiteX8" fmla="*/ 483394 w 731044"/>
                  <a:gd name="connsiteY8" fmla="*/ 359569 h 419166"/>
                  <a:gd name="connsiteX9" fmla="*/ 490537 w 731044"/>
                  <a:gd name="connsiteY9" fmla="*/ 357188 h 419166"/>
                  <a:gd name="connsiteX10" fmla="*/ 497681 w 731044"/>
                  <a:gd name="connsiteY10" fmla="*/ 352425 h 419166"/>
                  <a:gd name="connsiteX11" fmla="*/ 511969 w 731044"/>
                  <a:gd name="connsiteY11" fmla="*/ 347663 h 419166"/>
                  <a:gd name="connsiteX12" fmla="*/ 519112 w 731044"/>
                  <a:gd name="connsiteY12" fmla="*/ 342900 h 419166"/>
                  <a:gd name="connsiteX13" fmla="*/ 523875 w 731044"/>
                  <a:gd name="connsiteY13" fmla="*/ 335757 h 419166"/>
                  <a:gd name="connsiteX14" fmla="*/ 538162 w 731044"/>
                  <a:gd name="connsiteY14" fmla="*/ 330994 h 419166"/>
                  <a:gd name="connsiteX15" fmla="*/ 547687 w 731044"/>
                  <a:gd name="connsiteY15" fmla="*/ 321469 h 419166"/>
                  <a:gd name="connsiteX16" fmla="*/ 557212 w 731044"/>
                  <a:gd name="connsiteY16" fmla="*/ 307182 h 419166"/>
                  <a:gd name="connsiteX17" fmla="*/ 578644 w 731044"/>
                  <a:gd name="connsiteY17" fmla="*/ 295275 h 419166"/>
                  <a:gd name="connsiteX18" fmla="*/ 590550 w 731044"/>
                  <a:gd name="connsiteY18" fmla="*/ 285750 h 419166"/>
                  <a:gd name="connsiteX19" fmla="*/ 602456 w 731044"/>
                  <a:gd name="connsiteY19" fmla="*/ 276225 h 419166"/>
                  <a:gd name="connsiteX20" fmla="*/ 607219 w 731044"/>
                  <a:gd name="connsiteY20" fmla="*/ 269082 h 419166"/>
                  <a:gd name="connsiteX21" fmla="*/ 614362 w 731044"/>
                  <a:gd name="connsiteY21" fmla="*/ 264319 h 419166"/>
                  <a:gd name="connsiteX22" fmla="*/ 621506 w 731044"/>
                  <a:gd name="connsiteY22" fmla="*/ 250032 h 419166"/>
                  <a:gd name="connsiteX23" fmla="*/ 635794 w 731044"/>
                  <a:gd name="connsiteY23" fmla="*/ 245269 h 419166"/>
                  <a:gd name="connsiteX24" fmla="*/ 640556 w 731044"/>
                  <a:gd name="connsiteY24" fmla="*/ 238125 h 419166"/>
                  <a:gd name="connsiteX25" fmla="*/ 647700 w 731044"/>
                  <a:gd name="connsiteY25" fmla="*/ 235744 h 419166"/>
                  <a:gd name="connsiteX26" fmla="*/ 650081 w 731044"/>
                  <a:gd name="connsiteY26" fmla="*/ 228600 h 419166"/>
                  <a:gd name="connsiteX27" fmla="*/ 654844 w 731044"/>
                  <a:gd name="connsiteY27" fmla="*/ 221457 h 419166"/>
                  <a:gd name="connsiteX28" fmla="*/ 657225 w 731044"/>
                  <a:gd name="connsiteY28" fmla="*/ 214313 h 419166"/>
                  <a:gd name="connsiteX29" fmla="*/ 661987 w 731044"/>
                  <a:gd name="connsiteY29" fmla="*/ 207169 h 419166"/>
                  <a:gd name="connsiteX30" fmla="*/ 666750 w 731044"/>
                  <a:gd name="connsiteY30" fmla="*/ 188119 h 419166"/>
                  <a:gd name="connsiteX31" fmla="*/ 676275 w 731044"/>
                  <a:gd name="connsiteY31" fmla="*/ 173832 h 419166"/>
                  <a:gd name="connsiteX32" fmla="*/ 685800 w 731044"/>
                  <a:gd name="connsiteY32" fmla="*/ 159544 h 419166"/>
                  <a:gd name="connsiteX33" fmla="*/ 692944 w 731044"/>
                  <a:gd name="connsiteY33" fmla="*/ 154782 h 419166"/>
                  <a:gd name="connsiteX34" fmla="*/ 695325 w 731044"/>
                  <a:gd name="connsiteY34" fmla="*/ 147638 h 419166"/>
                  <a:gd name="connsiteX35" fmla="*/ 702469 w 731044"/>
                  <a:gd name="connsiteY35" fmla="*/ 142875 h 419166"/>
                  <a:gd name="connsiteX36" fmla="*/ 707231 w 731044"/>
                  <a:gd name="connsiteY36" fmla="*/ 128588 h 419166"/>
                  <a:gd name="connsiteX37" fmla="*/ 709612 w 731044"/>
                  <a:gd name="connsiteY37" fmla="*/ 121444 h 419166"/>
                  <a:gd name="connsiteX38" fmla="*/ 714375 w 731044"/>
                  <a:gd name="connsiteY38" fmla="*/ 114300 h 419166"/>
                  <a:gd name="connsiteX39" fmla="*/ 719137 w 731044"/>
                  <a:gd name="connsiteY39" fmla="*/ 92869 h 419166"/>
                  <a:gd name="connsiteX40" fmla="*/ 723900 w 731044"/>
                  <a:gd name="connsiteY40" fmla="*/ 78582 h 419166"/>
                  <a:gd name="connsiteX41" fmla="*/ 726281 w 731044"/>
                  <a:gd name="connsiteY41" fmla="*/ 69057 h 419166"/>
                  <a:gd name="connsiteX42" fmla="*/ 731044 w 731044"/>
                  <a:gd name="connsiteY42" fmla="*/ 54769 h 419166"/>
                  <a:gd name="connsiteX43" fmla="*/ 723900 w 731044"/>
                  <a:gd name="connsiteY43" fmla="*/ 50007 h 419166"/>
                  <a:gd name="connsiteX44" fmla="*/ 716756 w 731044"/>
                  <a:gd name="connsiteY44" fmla="*/ 47625 h 419166"/>
                  <a:gd name="connsiteX45" fmla="*/ 681037 w 731044"/>
                  <a:gd name="connsiteY45" fmla="*/ 42863 h 419166"/>
                  <a:gd name="connsiteX46" fmla="*/ 640556 w 731044"/>
                  <a:gd name="connsiteY46" fmla="*/ 35719 h 419166"/>
                  <a:gd name="connsiteX47" fmla="*/ 623887 w 731044"/>
                  <a:gd name="connsiteY47" fmla="*/ 30957 h 419166"/>
                  <a:gd name="connsiteX48" fmla="*/ 609600 w 731044"/>
                  <a:gd name="connsiteY48" fmla="*/ 23813 h 419166"/>
                  <a:gd name="connsiteX49" fmla="*/ 590550 w 731044"/>
                  <a:gd name="connsiteY49" fmla="*/ 21432 h 419166"/>
                  <a:gd name="connsiteX50" fmla="*/ 576262 w 731044"/>
                  <a:gd name="connsiteY50" fmla="*/ 19050 h 419166"/>
                  <a:gd name="connsiteX51" fmla="*/ 552450 w 731044"/>
                  <a:gd name="connsiteY51" fmla="*/ 14288 h 419166"/>
                  <a:gd name="connsiteX52" fmla="*/ 540544 w 731044"/>
                  <a:gd name="connsiteY52" fmla="*/ 11907 h 419166"/>
                  <a:gd name="connsiteX53" fmla="*/ 507206 w 731044"/>
                  <a:gd name="connsiteY53" fmla="*/ 9525 h 419166"/>
                  <a:gd name="connsiteX54" fmla="*/ 459581 w 731044"/>
                  <a:gd name="connsiteY54" fmla="*/ 4763 h 419166"/>
                  <a:gd name="connsiteX55" fmla="*/ 442912 w 731044"/>
                  <a:gd name="connsiteY55" fmla="*/ 2382 h 419166"/>
                  <a:gd name="connsiteX56" fmla="*/ 411956 w 731044"/>
                  <a:gd name="connsiteY56" fmla="*/ 0 h 419166"/>
                  <a:gd name="connsiteX57" fmla="*/ 392906 w 731044"/>
                  <a:gd name="connsiteY57" fmla="*/ 2382 h 419166"/>
                  <a:gd name="connsiteX58" fmla="*/ 385762 w 731044"/>
                  <a:gd name="connsiteY58" fmla="*/ 4763 h 419166"/>
                  <a:gd name="connsiteX59" fmla="*/ 342900 w 731044"/>
                  <a:gd name="connsiteY59" fmla="*/ 7144 h 419166"/>
                  <a:gd name="connsiteX60" fmla="*/ 311944 w 731044"/>
                  <a:gd name="connsiteY60" fmla="*/ 11907 h 419166"/>
                  <a:gd name="connsiteX61" fmla="*/ 292894 w 731044"/>
                  <a:gd name="connsiteY61" fmla="*/ 16669 h 419166"/>
                  <a:gd name="connsiteX62" fmla="*/ 169069 w 731044"/>
                  <a:gd name="connsiteY62" fmla="*/ 19050 h 419166"/>
                  <a:gd name="connsiteX63" fmla="*/ 161925 w 731044"/>
                  <a:gd name="connsiteY63" fmla="*/ 21432 h 419166"/>
                  <a:gd name="connsiteX64" fmla="*/ 154781 w 731044"/>
                  <a:gd name="connsiteY64" fmla="*/ 26194 h 419166"/>
                  <a:gd name="connsiteX65" fmla="*/ 142875 w 731044"/>
                  <a:gd name="connsiteY65" fmla="*/ 28575 h 419166"/>
                  <a:gd name="connsiteX66" fmla="*/ 109537 w 731044"/>
                  <a:gd name="connsiteY66" fmla="*/ 30957 h 419166"/>
                  <a:gd name="connsiteX67" fmla="*/ 64294 w 731044"/>
                  <a:gd name="connsiteY67" fmla="*/ 33338 h 419166"/>
                  <a:gd name="connsiteX68" fmla="*/ 14287 w 731044"/>
                  <a:gd name="connsiteY68" fmla="*/ 40482 h 419166"/>
                  <a:gd name="connsiteX69" fmla="*/ 11906 w 731044"/>
                  <a:gd name="connsiteY69" fmla="*/ 47625 h 419166"/>
                  <a:gd name="connsiteX70" fmla="*/ 0 w 731044"/>
                  <a:gd name="connsiteY70" fmla="*/ 57150 h 419166"/>
                  <a:gd name="connsiteX71" fmla="*/ 2381 w 731044"/>
                  <a:gd name="connsiteY71" fmla="*/ 64294 h 419166"/>
                  <a:gd name="connsiteX72" fmla="*/ 11906 w 731044"/>
                  <a:gd name="connsiteY72" fmla="*/ 76200 h 419166"/>
                  <a:gd name="connsiteX73" fmla="*/ 14287 w 731044"/>
                  <a:gd name="connsiteY73" fmla="*/ 135732 h 419166"/>
                  <a:gd name="connsiteX74" fmla="*/ 16669 w 731044"/>
                  <a:gd name="connsiteY74" fmla="*/ 142875 h 419166"/>
                  <a:gd name="connsiteX75" fmla="*/ 23812 w 731044"/>
                  <a:gd name="connsiteY75" fmla="*/ 147638 h 419166"/>
                  <a:gd name="connsiteX76" fmla="*/ 28575 w 731044"/>
                  <a:gd name="connsiteY76" fmla="*/ 154782 h 419166"/>
                  <a:gd name="connsiteX77" fmla="*/ 30956 w 731044"/>
                  <a:gd name="connsiteY77" fmla="*/ 161925 h 419166"/>
                  <a:gd name="connsiteX78" fmla="*/ 40481 w 731044"/>
                  <a:gd name="connsiteY78" fmla="*/ 176213 h 419166"/>
                  <a:gd name="connsiteX79" fmla="*/ 45244 w 731044"/>
                  <a:gd name="connsiteY79" fmla="*/ 183357 h 419166"/>
                  <a:gd name="connsiteX80" fmla="*/ 50006 w 731044"/>
                  <a:gd name="connsiteY80" fmla="*/ 190500 h 419166"/>
                  <a:gd name="connsiteX81" fmla="*/ 57150 w 731044"/>
                  <a:gd name="connsiteY81" fmla="*/ 204788 h 419166"/>
                  <a:gd name="connsiteX82" fmla="*/ 59531 w 731044"/>
                  <a:gd name="connsiteY82" fmla="*/ 211932 h 419166"/>
                  <a:gd name="connsiteX83" fmla="*/ 80962 w 731044"/>
                  <a:gd name="connsiteY83" fmla="*/ 223838 h 419166"/>
                  <a:gd name="connsiteX84" fmla="*/ 90487 w 731044"/>
                  <a:gd name="connsiteY84" fmla="*/ 238125 h 419166"/>
                  <a:gd name="connsiteX85" fmla="*/ 95250 w 731044"/>
                  <a:gd name="connsiteY85" fmla="*/ 245269 h 419166"/>
                  <a:gd name="connsiteX86" fmla="*/ 102394 w 731044"/>
                  <a:gd name="connsiteY86" fmla="*/ 259557 h 419166"/>
                  <a:gd name="connsiteX87" fmla="*/ 114300 w 731044"/>
                  <a:gd name="connsiteY87" fmla="*/ 280988 h 419166"/>
                  <a:gd name="connsiteX88" fmla="*/ 121444 w 731044"/>
                  <a:gd name="connsiteY88" fmla="*/ 283369 h 419166"/>
                  <a:gd name="connsiteX89" fmla="*/ 126206 w 731044"/>
                  <a:gd name="connsiteY89" fmla="*/ 290513 h 419166"/>
                  <a:gd name="connsiteX90" fmla="*/ 147637 w 731044"/>
                  <a:gd name="connsiteY90" fmla="*/ 300038 h 419166"/>
                  <a:gd name="connsiteX91" fmla="*/ 154781 w 731044"/>
                  <a:gd name="connsiteY91" fmla="*/ 302419 h 419166"/>
                  <a:gd name="connsiteX92" fmla="*/ 169069 w 731044"/>
                  <a:gd name="connsiteY92" fmla="*/ 311944 h 419166"/>
                  <a:gd name="connsiteX93" fmla="*/ 180975 w 731044"/>
                  <a:gd name="connsiteY93" fmla="*/ 321469 h 419166"/>
                  <a:gd name="connsiteX94" fmla="*/ 185737 w 731044"/>
                  <a:gd name="connsiteY94" fmla="*/ 328613 h 419166"/>
                  <a:gd name="connsiteX95" fmla="*/ 192881 w 731044"/>
                  <a:gd name="connsiteY95" fmla="*/ 333375 h 419166"/>
                  <a:gd name="connsiteX96" fmla="*/ 202406 w 731044"/>
                  <a:gd name="connsiteY96" fmla="*/ 347663 h 419166"/>
                  <a:gd name="connsiteX97" fmla="*/ 209550 w 731044"/>
                  <a:gd name="connsiteY97" fmla="*/ 354807 h 419166"/>
                  <a:gd name="connsiteX98" fmla="*/ 214312 w 731044"/>
                  <a:gd name="connsiteY98" fmla="*/ 361950 h 419166"/>
                  <a:gd name="connsiteX99" fmla="*/ 228600 w 731044"/>
                  <a:gd name="connsiteY99" fmla="*/ 366713 h 419166"/>
                  <a:gd name="connsiteX100" fmla="*/ 250031 w 731044"/>
                  <a:gd name="connsiteY100" fmla="*/ 373857 h 419166"/>
                  <a:gd name="connsiteX101" fmla="*/ 264319 w 731044"/>
                  <a:gd name="connsiteY101" fmla="*/ 381000 h 419166"/>
                  <a:gd name="connsiteX102" fmla="*/ 278606 w 731044"/>
                  <a:gd name="connsiteY102" fmla="*/ 385763 h 419166"/>
                  <a:gd name="connsiteX103" fmla="*/ 292894 w 731044"/>
                  <a:gd name="connsiteY103" fmla="*/ 392907 h 419166"/>
                  <a:gd name="connsiteX104" fmla="*/ 300037 w 731044"/>
                  <a:gd name="connsiteY104" fmla="*/ 397669 h 419166"/>
                  <a:gd name="connsiteX105" fmla="*/ 326231 w 731044"/>
                  <a:gd name="connsiteY105" fmla="*/ 409575 h 419166"/>
                  <a:gd name="connsiteX106" fmla="*/ 376237 w 731044"/>
                  <a:gd name="connsiteY106" fmla="*/ 419100 h 4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731044" h="419166">
                    <a:moveTo>
                      <a:pt x="376237" y="419100"/>
                    </a:moveTo>
                    <a:cubicBezTo>
                      <a:pt x="389334" y="419497"/>
                      <a:pt x="385949" y="418245"/>
                      <a:pt x="404812" y="411957"/>
                    </a:cubicBezTo>
                    <a:cubicBezTo>
                      <a:pt x="407193" y="411163"/>
                      <a:pt x="409867" y="410967"/>
                      <a:pt x="411956" y="409575"/>
                    </a:cubicBezTo>
                    <a:lnTo>
                      <a:pt x="426244" y="400050"/>
                    </a:lnTo>
                    <a:cubicBezTo>
                      <a:pt x="428625" y="398463"/>
                      <a:pt x="430672" y="396193"/>
                      <a:pt x="433387" y="395288"/>
                    </a:cubicBezTo>
                    <a:cubicBezTo>
                      <a:pt x="444371" y="391627"/>
                      <a:pt x="438070" y="393399"/>
                      <a:pt x="452437" y="390525"/>
                    </a:cubicBezTo>
                    <a:cubicBezTo>
                      <a:pt x="454818" y="388938"/>
                      <a:pt x="458064" y="388190"/>
                      <a:pt x="459581" y="385763"/>
                    </a:cubicBezTo>
                    <a:cubicBezTo>
                      <a:pt x="461505" y="382686"/>
                      <a:pt x="463694" y="367715"/>
                      <a:pt x="469106" y="364332"/>
                    </a:cubicBezTo>
                    <a:cubicBezTo>
                      <a:pt x="473363" y="361671"/>
                      <a:pt x="478631" y="361157"/>
                      <a:pt x="483394" y="359569"/>
                    </a:cubicBezTo>
                    <a:lnTo>
                      <a:pt x="490537" y="357188"/>
                    </a:lnTo>
                    <a:cubicBezTo>
                      <a:pt x="492918" y="355600"/>
                      <a:pt x="495066" y="353587"/>
                      <a:pt x="497681" y="352425"/>
                    </a:cubicBezTo>
                    <a:cubicBezTo>
                      <a:pt x="502269" y="350386"/>
                      <a:pt x="511969" y="347663"/>
                      <a:pt x="511969" y="347663"/>
                    </a:cubicBezTo>
                    <a:cubicBezTo>
                      <a:pt x="514350" y="346075"/>
                      <a:pt x="517088" y="344924"/>
                      <a:pt x="519112" y="342900"/>
                    </a:cubicBezTo>
                    <a:cubicBezTo>
                      <a:pt x="521136" y="340876"/>
                      <a:pt x="521448" y="337274"/>
                      <a:pt x="523875" y="335757"/>
                    </a:cubicBezTo>
                    <a:cubicBezTo>
                      <a:pt x="528132" y="333096"/>
                      <a:pt x="538162" y="330994"/>
                      <a:pt x="538162" y="330994"/>
                    </a:cubicBezTo>
                    <a:cubicBezTo>
                      <a:pt x="544515" y="311942"/>
                      <a:pt x="534986" y="334170"/>
                      <a:pt x="547687" y="321469"/>
                    </a:cubicBezTo>
                    <a:cubicBezTo>
                      <a:pt x="551734" y="317422"/>
                      <a:pt x="552450" y="310357"/>
                      <a:pt x="557212" y="307182"/>
                    </a:cubicBezTo>
                    <a:cubicBezTo>
                      <a:pt x="573589" y="296265"/>
                      <a:pt x="566070" y="299468"/>
                      <a:pt x="578644" y="295275"/>
                    </a:cubicBezTo>
                    <a:cubicBezTo>
                      <a:pt x="592290" y="274806"/>
                      <a:pt x="574120" y="298894"/>
                      <a:pt x="590550" y="285750"/>
                    </a:cubicBezTo>
                    <a:cubicBezTo>
                      <a:pt x="605937" y="273440"/>
                      <a:pt x="584498" y="282213"/>
                      <a:pt x="602456" y="276225"/>
                    </a:cubicBezTo>
                    <a:cubicBezTo>
                      <a:pt x="604044" y="273844"/>
                      <a:pt x="605195" y="271106"/>
                      <a:pt x="607219" y="269082"/>
                    </a:cubicBezTo>
                    <a:cubicBezTo>
                      <a:pt x="609243" y="267058"/>
                      <a:pt x="612574" y="266554"/>
                      <a:pt x="614362" y="264319"/>
                    </a:cubicBezTo>
                    <a:cubicBezTo>
                      <a:pt x="619290" y="258159"/>
                      <a:pt x="613481" y="255047"/>
                      <a:pt x="621506" y="250032"/>
                    </a:cubicBezTo>
                    <a:cubicBezTo>
                      <a:pt x="625763" y="247371"/>
                      <a:pt x="635794" y="245269"/>
                      <a:pt x="635794" y="245269"/>
                    </a:cubicBezTo>
                    <a:cubicBezTo>
                      <a:pt x="637381" y="242888"/>
                      <a:pt x="638321" y="239913"/>
                      <a:pt x="640556" y="238125"/>
                    </a:cubicBezTo>
                    <a:cubicBezTo>
                      <a:pt x="642516" y="236557"/>
                      <a:pt x="645925" y="237519"/>
                      <a:pt x="647700" y="235744"/>
                    </a:cubicBezTo>
                    <a:cubicBezTo>
                      <a:pt x="649475" y="233969"/>
                      <a:pt x="648958" y="230845"/>
                      <a:pt x="650081" y="228600"/>
                    </a:cubicBezTo>
                    <a:cubicBezTo>
                      <a:pt x="651361" y="226040"/>
                      <a:pt x="653256" y="223838"/>
                      <a:pt x="654844" y="221457"/>
                    </a:cubicBezTo>
                    <a:cubicBezTo>
                      <a:pt x="655638" y="219076"/>
                      <a:pt x="656103" y="216558"/>
                      <a:pt x="657225" y="214313"/>
                    </a:cubicBezTo>
                    <a:cubicBezTo>
                      <a:pt x="658505" y="211753"/>
                      <a:pt x="660982" y="209849"/>
                      <a:pt x="661987" y="207169"/>
                    </a:cubicBezTo>
                    <a:cubicBezTo>
                      <a:pt x="664419" y="200683"/>
                      <a:pt x="663363" y="194215"/>
                      <a:pt x="666750" y="188119"/>
                    </a:cubicBezTo>
                    <a:cubicBezTo>
                      <a:pt x="669530" y="183116"/>
                      <a:pt x="673100" y="178594"/>
                      <a:pt x="676275" y="173832"/>
                    </a:cubicBezTo>
                    <a:lnTo>
                      <a:pt x="685800" y="159544"/>
                    </a:lnTo>
                    <a:lnTo>
                      <a:pt x="692944" y="154782"/>
                    </a:lnTo>
                    <a:cubicBezTo>
                      <a:pt x="693738" y="152401"/>
                      <a:pt x="693757" y="149598"/>
                      <a:pt x="695325" y="147638"/>
                    </a:cubicBezTo>
                    <a:cubicBezTo>
                      <a:pt x="697113" y="145403"/>
                      <a:pt x="700952" y="145302"/>
                      <a:pt x="702469" y="142875"/>
                    </a:cubicBezTo>
                    <a:cubicBezTo>
                      <a:pt x="705130" y="138618"/>
                      <a:pt x="705644" y="133350"/>
                      <a:pt x="707231" y="128588"/>
                    </a:cubicBezTo>
                    <a:cubicBezTo>
                      <a:pt x="708025" y="126207"/>
                      <a:pt x="708220" y="123532"/>
                      <a:pt x="709612" y="121444"/>
                    </a:cubicBezTo>
                    <a:lnTo>
                      <a:pt x="714375" y="114300"/>
                    </a:lnTo>
                    <a:cubicBezTo>
                      <a:pt x="721189" y="93858"/>
                      <a:pt x="710753" y="126405"/>
                      <a:pt x="719137" y="92869"/>
                    </a:cubicBezTo>
                    <a:cubicBezTo>
                      <a:pt x="720355" y="87999"/>
                      <a:pt x="722683" y="83452"/>
                      <a:pt x="723900" y="78582"/>
                    </a:cubicBezTo>
                    <a:cubicBezTo>
                      <a:pt x="724694" y="75407"/>
                      <a:pt x="725341" y="72192"/>
                      <a:pt x="726281" y="69057"/>
                    </a:cubicBezTo>
                    <a:cubicBezTo>
                      <a:pt x="727724" y="64248"/>
                      <a:pt x="731044" y="54769"/>
                      <a:pt x="731044" y="54769"/>
                    </a:cubicBezTo>
                    <a:cubicBezTo>
                      <a:pt x="728663" y="53182"/>
                      <a:pt x="726460" y="51287"/>
                      <a:pt x="723900" y="50007"/>
                    </a:cubicBezTo>
                    <a:cubicBezTo>
                      <a:pt x="721655" y="48884"/>
                      <a:pt x="719170" y="48315"/>
                      <a:pt x="716756" y="47625"/>
                    </a:cubicBezTo>
                    <a:cubicBezTo>
                      <a:pt x="702035" y="43419"/>
                      <a:pt x="701624" y="44734"/>
                      <a:pt x="681037" y="42863"/>
                    </a:cubicBezTo>
                    <a:cubicBezTo>
                      <a:pt x="658433" y="35327"/>
                      <a:pt x="671749" y="38554"/>
                      <a:pt x="640556" y="35719"/>
                    </a:cubicBezTo>
                    <a:cubicBezTo>
                      <a:pt x="637506" y="34957"/>
                      <a:pt x="627302" y="32664"/>
                      <a:pt x="623887" y="30957"/>
                    </a:cubicBezTo>
                    <a:cubicBezTo>
                      <a:pt x="615169" y="26597"/>
                      <a:pt x="619009" y="25524"/>
                      <a:pt x="609600" y="23813"/>
                    </a:cubicBezTo>
                    <a:cubicBezTo>
                      <a:pt x="603304" y="22668"/>
                      <a:pt x="596885" y="22337"/>
                      <a:pt x="590550" y="21432"/>
                    </a:cubicBezTo>
                    <a:cubicBezTo>
                      <a:pt x="585770" y="20749"/>
                      <a:pt x="581008" y="19940"/>
                      <a:pt x="576262" y="19050"/>
                    </a:cubicBezTo>
                    <a:cubicBezTo>
                      <a:pt x="568306" y="17558"/>
                      <a:pt x="560387" y="15875"/>
                      <a:pt x="552450" y="14288"/>
                    </a:cubicBezTo>
                    <a:cubicBezTo>
                      <a:pt x="548481" y="13494"/>
                      <a:pt x="544581" y="12195"/>
                      <a:pt x="540544" y="11907"/>
                    </a:cubicBezTo>
                    <a:lnTo>
                      <a:pt x="507206" y="9525"/>
                    </a:lnTo>
                    <a:cubicBezTo>
                      <a:pt x="491314" y="8123"/>
                      <a:pt x="475375" y="7019"/>
                      <a:pt x="459581" y="4763"/>
                    </a:cubicBezTo>
                    <a:cubicBezTo>
                      <a:pt x="454025" y="3969"/>
                      <a:pt x="448497" y="2941"/>
                      <a:pt x="442912" y="2382"/>
                    </a:cubicBezTo>
                    <a:cubicBezTo>
                      <a:pt x="432614" y="1352"/>
                      <a:pt x="422275" y="794"/>
                      <a:pt x="411956" y="0"/>
                    </a:cubicBezTo>
                    <a:cubicBezTo>
                      <a:pt x="405606" y="794"/>
                      <a:pt x="399202" y="1237"/>
                      <a:pt x="392906" y="2382"/>
                    </a:cubicBezTo>
                    <a:cubicBezTo>
                      <a:pt x="390436" y="2831"/>
                      <a:pt x="388261" y="4525"/>
                      <a:pt x="385762" y="4763"/>
                    </a:cubicBezTo>
                    <a:cubicBezTo>
                      <a:pt x="371517" y="6120"/>
                      <a:pt x="357187" y="6350"/>
                      <a:pt x="342900" y="7144"/>
                    </a:cubicBezTo>
                    <a:cubicBezTo>
                      <a:pt x="337565" y="7906"/>
                      <a:pt x="317907" y="10582"/>
                      <a:pt x="311944" y="11907"/>
                    </a:cubicBezTo>
                    <a:cubicBezTo>
                      <a:pt x="302295" y="14052"/>
                      <a:pt x="305110" y="16240"/>
                      <a:pt x="292894" y="16669"/>
                    </a:cubicBezTo>
                    <a:cubicBezTo>
                      <a:pt x="251637" y="18116"/>
                      <a:pt x="210344" y="18256"/>
                      <a:pt x="169069" y="19050"/>
                    </a:cubicBezTo>
                    <a:cubicBezTo>
                      <a:pt x="166688" y="19844"/>
                      <a:pt x="164170" y="20309"/>
                      <a:pt x="161925" y="21432"/>
                    </a:cubicBezTo>
                    <a:cubicBezTo>
                      <a:pt x="159365" y="22712"/>
                      <a:pt x="157461" y="25189"/>
                      <a:pt x="154781" y="26194"/>
                    </a:cubicBezTo>
                    <a:cubicBezTo>
                      <a:pt x="150991" y="27615"/>
                      <a:pt x="146844" y="27781"/>
                      <a:pt x="142875" y="28575"/>
                    </a:cubicBezTo>
                    <a:cubicBezTo>
                      <a:pt x="127144" y="39063"/>
                      <a:pt x="142541" y="30957"/>
                      <a:pt x="109537" y="30957"/>
                    </a:cubicBezTo>
                    <a:cubicBezTo>
                      <a:pt x="94435" y="30957"/>
                      <a:pt x="79375" y="32544"/>
                      <a:pt x="64294" y="33338"/>
                    </a:cubicBezTo>
                    <a:cubicBezTo>
                      <a:pt x="18936" y="38377"/>
                      <a:pt x="35068" y="33553"/>
                      <a:pt x="14287" y="40482"/>
                    </a:cubicBezTo>
                    <a:cubicBezTo>
                      <a:pt x="13493" y="42863"/>
                      <a:pt x="13866" y="46057"/>
                      <a:pt x="11906" y="47625"/>
                    </a:cubicBezTo>
                    <a:cubicBezTo>
                      <a:pt x="-3043" y="59585"/>
                      <a:pt x="5709" y="40024"/>
                      <a:pt x="0" y="57150"/>
                    </a:cubicBezTo>
                    <a:cubicBezTo>
                      <a:pt x="794" y="59531"/>
                      <a:pt x="813" y="62334"/>
                      <a:pt x="2381" y="64294"/>
                    </a:cubicBezTo>
                    <a:cubicBezTo>
                      <a:pt x="14691" y="79682"/>
                      <a:pt x="5921" y="58245"/>
                      <a:pt x="11906" y="76200"/>
                    </a:cubicBezTo>
                    <a:cubicBezTo>
                      <a:pt x="12700" y="96044"/>
                      <a:pt x="12872" y="115923"/>
                      <a:pt x="14287" y="135732"/>
                    </a:cubicBezTo>
                    <a:cubicBezTo>
                      <a:pt x="14466" y="138236"/>
                      <a:pt x="15101" y="140915"/>
                      <a:pt x="16669" y="142875"/>
                    </a:cubicBezTo>
                    <a:cubicBezTo>
                      <a:pt x="18457" y="145110"/>
                      <a:pt x="21431" y="146050"/>
                      <a:pt x="23812" y="147638"/>
                    </a:cubicBezTo>
                    <a:cubicBezTo>
                      <a:pt x="25400" y="150019"/>
                      <a:pt x="27295" y="152222"/>
                      <a:pt x="28575" y="154782"/>
                    </a:cubicBezTo>
                    <a:cubicBezTo>
                      <a:pt x="29697" y="157027"/>
                      <a:pt x="29737" y="159731"/>
                      <a:pt x="30956" y="161925"/>
                    </a:cubicBezTo>
                    <a:cubicBezTo>
                      <a:pt x="33736" y="166929"/>
                      <a:pt x="37306" y="171450"/>
                      <a:pt x="40481" y="176213"/>
                    </a:cubicBezTo>
                    <a:lnTo>
                      <a:pt x="45244" y="183357"/>
                    </a:lnTo>
                    <a:lnTo>
                      <a:pt x="50006" y="190500"/>
                    </a:lnTo>
                    <a:cubicBezTo>
                      <a:pt x="55991" y="208456"/>
                      <a:pt x="47918" y="186323"/>
                      <a:pt x="57150" y="204788"/>
                    </a:cubicBezTo>
                    <a:cubicBezTo>
                      <a:pt x="58273" y="207033"/>
                      <a:pt x="57756" y="210157"/>
                      <a:pt x="59531" y="211932"/>
                    </a:cubicBezTo>
                    <a:cubicBezTo>
                      <a:pt x="67719" y="220120"/>
                      <a:pt x="71979" y="220844"/>
                      <a:pt x="80962" y="223838"/>
                    </a:cubicBezTo>
                    <a:lnTo>
                      <a:pt x="90487" y="238125"/>
                    </a:lnTo>
                    <a:lnTo>
                      <a:pt x="95250" y="245269"/>
                    </a:lnTo>
                    <a:cubicBezTo>
                      <a:pt x="101233" y="263222"/>
                      <a:pt x="93163" y="241096"/>
                      <a:pt x="102394" y="259557"/>
                    </a:cubicBezTo>
                    <a:cubicBezTo>
                      <a:pt x="105749" y="266266"/>
                      <a:pt x="105290" y="277985"/>
                      <a:pt x="114300" y="280988"/>
                    </a:cubicBezTo>
                    <a:lnTo>
                      <a:pt x="121444" y="283369"/>
                    </a:lnTo>
                    <a:cubicBezTo>
                      <a:pt x="123031" y="285750"/>
                      <a:pt x="124182" y="288489"/>
                      <a:pt x="126206" y="290513"/>
                    </a:cubicBezTo>
                    <a:cubicBezTo>
                      <a:pt x="131864" y="296171"/>
                      <a:pt x="140568" y="297682"/>
                      <a:pt x="147637" y="300038"/>
                    </a:cubicBezTo>
                    <a:lnTo>
                      <a:pt x="154781" y="302419"/>
                    </a:lnTo>
                    <a:cubicBezTo>
                      <a:pt x="159544" y="305594"/>
                      <a:pt x="165894" y="307181"/>
                      <a:pt x="169069" y="311944"/>
                    </a:cubicBezTo>
                    <a:cubicBezTo>
                      <a:pt x="175223" y="321177"/>
                      <a:pt x="171116" y="318183"/>
                      <a:pt x="180975" y="321469"/>
                    </a:cubicBezTo>
                    <a:cubicBezTo>
                      <a:pt x="182562" y="323850"/>
                      <a:pt x="183713" y="326589"/>
                      <a:pt x="185737" y="328613"/>
                    </a:cubicBezTo>
                    <a:cubicBezTo>
                      <a:pt x="187761" y="330637"/>
                      <a:pt x="190996" y="331221"/>
                      <a:pt x="192881" y="333375"/>
                    </a:cubicBezTo>
                    <a:cubicBezTo>
                      <a:pt x="196650" y="337683"/>
                      <a:pt x="198359" y="343616"/>
                      <a:pt x="202406" y="347663"/>
                    </a:cubicBezTo>
                    <a:cubicBezTo>
                      <a:pt x="204787" y="350044"/>
                      <a:pt x="207394" y="352220"/>
                      <a:pt x="209550" y="354807"/>
                    </a:cubicBezTo>
                    <a:cubicBezTo>
                      <a:pt x="211382" y="357005"/>
                      <a:pt x="211885" y="360433"/>
                      <a:pt x="214312" y="361950"/>
                    </a:cubicBezTo>
                    <a:cubicBezTo>
                      <a:pt x="218569" y="364611"/>
                      <a:pt x="223837" y="365125"/>
                      <a:pt x="228600" y="366713"/>
                    </a:cubicBezTo>
                    <a:lnTo>
                      <a:pt x="250031" y="373857"/>
                    </a:lnTo>
                    <a:cubicBezTo>
                      <a:pt x="276087" y="382543"/>
                      <a:pt x="236619" y="368689"/>
                      <a:pt x="264319" y="381000"/>
                    </a:cubicBezTo>
                    <a:cubicBezTo>
                      <a:pt x="268906" y="383039"/>
                      <a:pt x="274429" y="382979"/>
                      <a:pt x="278606" y="385763"/>
                    </a:cubicBezTo>
                    <a:cubicBezTo>
                      <a:pt x="299084" y="399413"/>
                      <a:pt x="273172" y="383045"/>
                      <a:pt x="292894" y="392907"/>
                    </a:cubicBezTo>
                    <a:cubicBezTo>
                      <a:pt x="295453" y="394187"/>
                      <a:pt x="297610" y="396152"/>
                      <a:pt x="300037" y="397669"/>
                    </a:cubicBezTo>
                    <a:cubicBezTo>
                      <a:pt x="309103" y="403335"/>
                      <a:pt x="315302" y="407753"/>
                      <a:pt x="326231" y="409575"/>
                    </a:cubicBezTo>
                    <a:cubicBezTo>
                      <a:pt x="342270" y="412249"/>
                      <a:pt x="363140" y="418703"/>
                      <a:pt x="376237" y="41910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FCE0D9F-5777-1F26-135C-546847920FE9}"/>
                  </a:ext>
                </a:extLst>
              </p:cNvPr>
              <p:cNvSpPr/>
              <p:nvPr/>
            </p:nvSpPr>
            <p:spPr>
              <a:xfrm>
                <a:off x="1860331" y="4386983"/>
                <a:ext cx="1776248" cy="1051034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884F548-F28F-D0A8-FCE5-8479DD47BD5D}"/>
                  </a:ext>
                </a:extLst>
              </p:cNvPr>
              <p:cNvSpPr/>
              <p:nvPr/>
            </p:nvSpPr>
            <p:spPr>
              <a:xfrm>
                <a:off x="2900855" y="4386983"/>
                <a:ext cx="1776248" cy="1051034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ABF3AE6-AE8D-F91B-CDB1-6DB07DFC9658}"/>
                  </a:ext>
                </a:extLst>
              </p:cNvPr>
              <p:cNvSpPr/>
              <p:nvPr/>
            </p:nvSpPr>
            <p:spPr>
              <a:xfrm>
                <a:off x="2380593" y="4912500"/>
                <a:ext cx="1776248" cy="1051034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E1C641-B80C-40AB-4837-89DC751429B4}"/>
                  </a:ext>
                </a:extLst>
              </p:cNvPr>
              <p:cNvSpPr txBox="1"/>
              <p:nvPr/>
            </p:nvSpPr>
            <p:spPr>
              <a:xfrm>
                <a:off x="1475205" y="4212488"/>
                <a:ext cx="6256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</a:rPr>
                  <a:t>Set A</a:t>
                </a:r>
                <a:endParaRPr lang="nl-NL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D64ABB-A4BD-84EA-A2C1-D82C357B9FBD}"/>
                  </a:ext>
                </a:extLst>
              </p:cNvPr>
              <p:cNvSpPr txBox="1"/>
              <p:nvPr/>
            </p:nvSpPr>
            <p:spPr>
              <a:xfrm>
                <a:off x="4408188" y="4212488"/>
                <a:ext cx="616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</a:rPr>
                  <a:t>Set B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E4E892-D602-672C-0B1A-D2FD3728F11D}"/>
                  </a:ext>
                </a:extLst>
              </p:cNvPr>
              <p:cNvSpPr txBox="1"/>
              <p:nvPr/>
            </p:nvSpPr>
            <p:spPr>
              <a:xfrm>
                <a:off x="3882409" y="5544004"/>
                <a:ext cx="6096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25000"/>
                      </a:schemeClr>
                    </a:solidFill>
                  </a:rPr>
                  <a:t>Set C</a:t>
                </a:r>
                <a:endParaRPr lang="nl-NL" sz="14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12976E-F178-C973-3B4B-01E1453EB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92855" y="4651517"/>
              <a:ext cx="201600" cy="2016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0A61B9-0C0C-EF3F-0798-0AEDF027AB34}"/>
              </a:ext>
            </a:extLst>
          </p:cNvPr>
          <p:cNvGrpSpPr/>
          <p:nvPr/>
        </p:nvGrpSpPr>
        <p:grpSpPr>
          <a:xfrm>
            <a:off x="10280762" y="2299052"/>
            <a:ext cx="949910" cy="707886"/>
            <a:chOff x="10280762" y="2299052"/>
            <a:chExt cx="949910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3D32BB-120A-A6B0-22CD-D266A850B237}"/>
                </a:ext>
              </a:extLst>
            </p:cNvPr>
            <p:cNvGrpSpPr/>
            <p:nvPr/>
          </p:nvGrpSpPr>
          <p:grpSpPr>
            <a:xfrm>
              <a:off x="10280762" y="2352086"/>
              <a:ext cx="576000" cy="624000"/>
              <a:chOff x="4144364" y="1621539"/>
              <a:chExt cx="576000" cy="624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93E7FD-9533-AFBF-D5A9-0124F7D63133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70C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5C14A13-3336-D379-B1EE-5CB0BB213A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08E748-CA7B-5365-A7CA-C24EA3060C8F}"/>
                </a:ext>
              </a:extLst>
            </p:cNvPr>
            <p:cNvSpPr txBox="1"/>
            <p:nvPr/>
          </p:nvSpPr>
          <p:spPr>
            <a:xfrm>
              <a:off x="10808762" y="2299052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?</a:t>
              </a:r>
            </a:p>
          </p:txBody>
        </p:sp>
      </p:grpSp>
      <p:grpSp>
        <p:nvGrpSpPr>
          <p:cNvPr id="1378" name="Group 1377">
            <a:extLst>
              <a:ext uri="{FF2B5EF4-FFF2-40B4-BE49-F238E27FC236}">
                <a16:creationId xmlns:a16="http://schemas.microsoft.com/office/drawing/2014/main" id="{A79063CB-8522-3050-0995-6ED1F79D8707}"/>
              </a:ext>
            </a:extLst>
          </p:cNvPr>
          <p:cNvGrpSpPr/>
          <p:nvPr/>
        </p:nvGrpSpPr>
        <p:grpSpPr>
          <a:xfrm>
            <a:off x="10304951" y="5591600"/>
            <a:ext cx="964359" cy="707886"/>
            <a:chOff x="10304951" y="5591600"/>
            <a:chExt cx="964359" cy="707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0487798-293C-A745-1395-573E96024E9B}"/>
                </a:ext>
              </a:extLst>
            </p:cNvPr>
            <p:cNvGrpSpPr/>
            <p:nvPr/>
          </p:nvGrpSpPr>
          <p:grpSpPr>
            <a:xfrm>
              <a:off x="10304951" y="5661641"/>
              <a:ext cx="576000" cy="624000"/>
              <a:chOff x="4144364" y="1621539"/>
              <a:chExt cx="576000" cy="624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5AFB701-9984-BCA6-834E-5914A185BAE1}"/>
                  </a:ext>
                </a:extLst>
              </p:cNvPr>
              <p:cNvSpPr/>
              <p:nvPr/>
            </p:nvSpPr>
            <p:spPr>
              <a:xfrm>
                <a:off x="4144364" y="1621539"/>
                <a:ext cx="576000" cy="624000"/>
              </a:xfrm>
              <a:prstGeom prst="rect">
                <a:avLst/>
              </a:prstGeom>
              <a:pattFill prst="wdUpDiag">
                <a:fgClr>
                  <a:schemeClr val="bg1"/>
                </a:fgClr>
                <a:bgClr>
                  <a:srgbClr val="00B050"/>
                </a:bgClr>
              </a:patt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BE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87D10D-F690-0AD4-5FB1-E74D4C071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364" y="1693539"/>
                <a:ext cx="480000" cy="480000"/>
              </a:xfrm>
              <a:prstGeom prst="rect">
                <a:avLst/>
              </a:prstGeom>
            </p:spPr>
          </p:pic>
        </p:grpSp>
        <p:sp>
          <p:nvSpPr>
            <p:cNvPr id="1377" name="TextBox 1376">
              <a:extLst>
                <a:ext uri="{FF2B5EF4-FFF2-40B4-BE49-F238E27FC236}">
                  <a16:creationId xmlns:a16="http://schemas.microsoft.com/office/drawing/2014/main" id="{09314E92-07DA-116F-E3A5-223462C54BF8}"/>
                </a:ext>
              </a:extLst>
            </p:cNvPr>
            <p:cNvSpPr txBox="1"/>
            <p:nvPr/>
          </p:nvSpPr>
          <p:spPr>
            <a:xfrm>
              <a:off x="10847400" y="559160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?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71A5476-2749-25FF-E998-502E03BE228C}"/>
              </a:ext>
            </a:extLst>
          </p:cNvPr>
          <p:cNvSpPr/>
          <p:nvPr/>
        </p:nvSpPr>
        <p:spPr>
          <a:xfrm>
            <a:off x="8108092" y="1588253"/>
            <a:ext cx="2529427" cy="440576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DB1D5E-FCCC-E63E-E65B-C1A4D7BDD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093" y="1630524"/>
            <a:ext cx="324000" cy="32631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2411FA-0158-E4C4-E5C9-B9764E65D77A}"/>
              </a:ext>
            </a:extLst>
          </p:cNvPr>
          <p:cNvSpPr txBox="1"/>
          <p:nvPr/>
        </p:nvSpPr>
        <p:spPr>
          <a:xfrm>
            <a:off x="8478093" y="1620179"/>
            <a:ext cx="21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Anon./</a:t>
            </a:r>
            <a:r>
              <a:rPr lang="en-US" b="1" dirty="0" err="1"/>
              <a:t>pseudon</a:t>
            </a:r>
            <a:r>
              <a:rPr lang="en-US" b="1" dirty="0"/>
              <a:t>. TTP</a:t>
            </a:r>
          </a:p>
        </p:txBody>
      </p:sp>
    </p:spTree>
    <p:extLst>
      <p:ext uri="{BB962C8B-B14F-4D97-AF65-F5344CB8AC3E}">
        <p14:creationId xmlns:p14="http://schemas.microsoft.com/office/powerpoint/2010/main" val="28385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1198 0.24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120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1341 0.4953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1328 0.2446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222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1407 -0.25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1263 -0.5013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506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125 -0.25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1367 -0.0004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3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1198 -0.004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9882 0.2527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12639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9987 0.50718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7" y="2534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10221 0.0006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9843 -0.5044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2523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10091 -0.2525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1263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10273 0.002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" grpId="0"/>
      <p:bldP spid="1412" grpId="0"/>
      <p:bldP spid="1435" grpId="0"/>
      <p:bldP spid="1436" grpId="0"/>
      <p:bldP spid="1453" grpId="0"/>
      <p:bldP spid="1454" grpId="0"/>
      <p:bldP spid="1455" grpId="0"/>
      <p:bldP spid="1456" grpId="0"/>
      <p:bldP spid="1457" grpId="0"/>
      <p:bldP spid="1458" grpId="0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_Smals_03052023.pptx [Read-Only]" id="{45C2FB32-625D-4860-B734-68B6C0EB8F46}" vid="{FF5E49D1-3B85-42B6-A12D-09CABBB48C3D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Smals</Template>
  <TotalTime>20098</TotalTime>
  <Words>1371</Words>
  <Application>Microsoft Office PowerPoint</Application>
  <PresentationFormat>Widescreen</PresentationFormat>
  <Paragraphs>233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Ink Free</vt:lpstr>
      <vt:lpstr>Roboto</vt:lpstr>
      <vt:lpstr>Wingdings</vt:lpstr>
      <vt:lpstr>Office Theme 2013 - 2022</vt:lpstr>
      <vt:lpstr>Oblivious Join - Concept</vt:lpstr>
      <vt:lpstr>Concrete case</vt:lpstr>
      <vt:lpstr>PowerPoint Presentation</vt:lpstr>
      <vt:lpstr>Simplifications</vt:lpstr>
      <vt:lpstr>Secure Multi-Party Computation</vt:lpstr>
      <vt:lpstr>Concept</vt:lpstr>
      <vt:lpstr>Concept</vt:lpstr>
      <vt:lpstr>Scenario A: Every data holder delivers data about a specific citizen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Pseudonimisatie</dc:title>
  <dc:creator>Kristof Verslype (Smals)</dc:creator>
  <cp:lastModifiedBy>Kristof Verslype</cp:lastModifiedBy>
  <cp:revision>619</cp:revision>
  <dcterms:created xsi:type="dcterms:W3CDTF">2024-02-01T13:52:51Z</dcterms:created>
  <dcterms:modified xsi:type="dcterms:W3CDTF">2025-12-19T15:05:36Z</dcterms:modified>
</cp:coreProperties>
</file>